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Raleway"/>
      <p:regular r:id="rId16"/>
      <p:bold r:id="rId17"/>
      <p:italic r:id="rId18"/>
      <p:boldItalic r:id="rId19"/>
    </p:embeddedFont>
    <p:embeddedFont>
      <p:font typeface="La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regular.fntdata"/><Relationship Id="rId11" Type="http://schemas.openxmlformats.org/officeDocument/2006/relationships/slide" Target="slides/slide6.xml"/><Relationship Id="rId22" Type="http://schemas.openxmlformats.org/officeDocument/2006/relationships/font" Target="fonts/Lato-italic.fntdata"/><Relationship Id="rId10" Type="http://schemas.openxmlformats.org/officeDocument/2006/relationships/slide" Target="slides/slide5.xml"/><Relationship Id="rId21" Type="http://schemas.openxmlformats.org/officeDocument/2006/relationships/font" Target="fonts/Lato-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La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aleway-bold.fntdata"/><Relationship Id="rId16" Type="http://schemas.openxmlformats.org/officeDocument/2006/relationships/font" Target="fonts/Raleway-regular.fntdata"/><Relationship Id="rId5" Type="http://schemas.openxmlformats.org/officeDocument/2006/relationships/notesMaster" Target="notesMasters/notesMaster1.xml"/><Relationship Id="rId19" Type="http://schemas.openxmlformats.org/officeDocument/2006/relationships/font" Target="fonts/Raleway-boldItalic.fntdata"/><Relationship Id="rId6" Type="http://schemas.openxmlformats.org/officeDocument/2006/relationships/slide" Target="slides/slide1.xml"/><Relationship Id="rId18" Type="http://schemas.openxmlformats.org/officeDocument/2006/relationships/font" Target="fonts/Raleway-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cb9a0b07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cb9a0b07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aa1444b2da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aa1444b2d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d5b15f0a3_5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d5b15f0a3_5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723630543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23630543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abe55b3de9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abe55b3de9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acd323ba98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acd323ba98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acd323ba98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acd323ba98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acd323ba98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acd323ba98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acd323ba98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acd323ba98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acd323ba98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acd323ba98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4800"/>
              <a:buNone/>
              <a:defRPr sz="4800">
                <a:solidFill>
                  <a:schemeClr val="lt1"/>
                </a:solidFill>
              </a:defRPr>
            </a:lvl2pPr>
            <a:lvl3pPr lvl="2" rtl="0" algn="ctr">
              <a:spcBef>
                <a:spcPts val="0"/>
              </a:spcBef>
              <a:spcAft>
                <a:spcPts val="0"/>
              </a:spcAft>
              <a:buClr>
                <a:schemeClr val="lt1"/>
              </a:buClr>
              <a:buSzPts val="4800"/>
              <a:buNone/>
              <a:defRPr sz="4800">
                <a:solidFill>
                  <a:schemeClr val="lt1"/>
                </a:solidFill>
              </a:defRPr>
            </a:lvl3pPr>
            <a:lvl4pPr lvl="3" rtl="0" algn="ctr">
              <a:spcBef>
                <a:spcPts val="0"/>
              </a:spcBef>
              <a:spcAft>
                <a:spcPts val="0"/>
              </a:spcAft>
              <a:buClr>
                <a:schemeClr val="lt1"/>
              </a:buClr>
              <a:buSzPts val="4800"/>
              <a:buNone/>
              <a:defRPr sz="4800">
                <a:solidFill>
                  <a:schemeClr val="lt1"/>
                </a:solidFill>
              </a:defRPr>
            </a:lvl4pPr>
            <a:lvl5pPr lvl="4" rtl="0" algn="ctr">
              <a:spcBef>
                <a:spcPts val="0"/>
              </a:spcBef>
              <a:spcAft>
                <a:spcPts val="0"/>
              </a:spcAft>
              <a:buClr>
                <a:schemeClr val="lt1"/>
              </a:buClr>
              <a:buSzPts val="4800"/>
              <a:buNone/>
              <a:defRPr sz="4800">
                <a:solidFill>
                  <a:schemeClr val="lt1"/>
                </a:solidFill>
              </a:defRPr>
            </a:lvl5pPr>
            <a:lvl6pPr lvl="5" rtl="0" algn="ctr">
              <a:spcBef>
                <a:spcPts val="0"/>
              </a:spcBef>
              <a:spcAft>
                <a:spcPts val="0"/>
              </a:spcAft>
              <a:buClr>
                <a:schemeClr val="lt1"/>
              </a:buClr>
              <a:buSzPts val="4800"/>
              <a:buNone/>
              <a:defRPr sz="4800">
                <a:solidFill>
                  <a:schemeClr val="lt1"/>
                </a:solidFill>
              </a:defRPr>
            </a:lvl6pPr>
            <a:lvl7pPr lvl="6" rtl="0" algn="ctr">
              <a:spcBef>
                <a:spcPts val="0"/>
              </a:spcBef>
              <a:spcAft>
                <a:spcPts val="0"/>
              </a:spcAft>
              <a:buClr>
                <a:schemeClr val="lt1"/>
              </a:buClr>
              <a:buSzPts val="4800"/>
              <a:buNone/>
              <a:defRPr sz="4800">
                <a:solidFill>
                  <a:schemeClr val="lt1"/>
                </a:solidFill>
              </a:defRPr>
            </a:lvl7pPr>
            <a:lvl8pPr lvl="7" rtl="0" algn="ctr">
              <a:spcBef>
                <a:spcPts val="0"/>
              </a:spcBef>
              <a:spcAft>
                <a:spcPts val="0"/>
              </a:spcAft>
              <a:buClr>
                <a:schemeClr val="lt1"/>
              </a:buClr>
              <a:buSzPts val="4800"/>
              <a:buNone/>
              <a:defRPr sz="4800">
                <a:solidFill>
                  <a:schemeClr val="lt1"/>
                </a:solidFill>
              </a:defRPr>
            </a:lvl8pPr>
            <a:lvl9pPr lvl="8" rtl="0"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Clr>
                <a:schemeClr val="dk1"/>
              </a:buClr>
              <a:buSzPts val="3600"/>
              <a:buNone/>
              <a:defRPr sz="3600">
                <a:solidFill>
                  <a:schemeClr val="dk1"/>
                </a:solidFill>
              </a:defRPr>
            </a:lvl2pPr>
            <a:lvl3pPr lvl="2" rtl="0" algn="ctr">
              <a:spcBef>
                <a:spcPts val="0"/>
              </a:spcBef>
              <a:spcAft>
                <a:spcPts val="0"/>
              </a:spcAft>
              <a:buClr>
                <a:schemeClr val="dk1"/>
              </a:buClr>
              <a:buSzPts val="3600"/>
              <a:buNone/>
              <a:defRPr sz="3600">
                <a:solidFill>
                  <a:schemeClr val="dk1"/>
                </a:solidFill>
              </a:defRPr>
            </a:lvl3pPr>
            <a:lvl4pPr lvl="3" rtl="0" algn="ctr">
              <a:spcBef>
                <a:spcPts val="0"/>
              </a:spcBef>
              <a:spcAft>
                <a:spcPts val="0"/>
              </a:spcAft>
              <a:buClr>
                <a:schemeClr val="dk1"/>
              </a:buClr>
              <a:buSzPts val="3600"/>
              <a:buNone/>
              <a:defRPr sz="3600">
                <a:solidFill>
                  <a:schemeClr val="dk1"/>
                </a:solidFill>
              </a:defRPr>
            </a:lvl4pPr>
            <a:lvl5pPr lvl="4" rtl="0" algn="ctr">
              <a:spcBef>
                <a:spcPts val="0"/>
              </a:spcBef>
              <a:spcAft>
                <a:spcPts val="0"/>
              </a:spcAft>
              <a:buClr>
                <a:schemeClr val="dk1"/>
              </a:buClr>
              <a:buSzPts val="3600"/>
              <a:buNone/>
              <a:defRPr sz="3600">
                <a:solidFill>
                  <a:schemeClr val="dk1"/>
                </a:solidFill>
              </a:defRPr>
            </a:lvl5pPr>
            <a:lvl6pPr lvl="5" rtl="0" algn="ctr">
              <a:spcBef>
                <a:spcPts val="0"/>
              </a:spcBef>
              <a:spcAft>
                <a:spcPts val="0"/>
              </a:spcAft>
              <a:buClr>
                <a:schemeClr val="dk1"/>
              </a:buClr>
              <a:buSzPts val="3600"/>
              <a:buNone/>
              <a:defRPr sz="3600">
                <a:solidFill>
                  <a:schemeClr val="dk1"/>
                </a:solidFill>
              </a:defRPr>
            </a:lvl6pPr>
            <a:lvl7pPr lvl="6" rtl="0" algn="ctr">
              <a:spcBef>
                <a:spcPts val="0"/>
              </a:spcBef>
              <a:spcAft>
                <a:spcPts val="0"/>
              </a:spcAft>
              <a:buClr>
                <a:schemeClr val="dk1"/>
              </a:buClr>
              <a:buSzPts val="3600"/>
              <a:buNone/>
              <a:defRPr sz="3600">
                <a:solidFill>
                  <a:schemeClr val="dk1"/>
                </a:solidFill>
              </a:defRPr>
            </a:lvl7pPr>
            <a:lvl8pPr lvl="7" rtl="0" algn="ctr">
              <a:spcBef>
                <a:spcPts val="0"/>
              </a:spcBef>
              <a:spcAft>
                <a:spcPts val="0"/>
              </a:spcAft>
              <a:buClr>
                <a:schemeClr val="dk1"/>
              </a:buClr>
              <a:buSzPts val="3600"/>
              <a:buNone/>
              <a:defRPr sz="3600">
                <a:solidFill>
                  <a:schemeClr val="dk1"/>
                </a:solidFill>
              </a:defRPr>
            </a:lvl8pPr>
            <a:lvl9pPr lvl="8" rtl="0"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rgbClr val="D5A6BD"/>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latin typeface="Lato"/>
                <a:ea typeface="Lato"/>
                <a:cs typeface="Lato"/>
                <a:sym typeface="Lato"/>
              </a:defRPr>
            </a:lvl1pPr>
            <a:lvl2pPr lvl="1" rtl="0" algn="r">
              <a:buNone/>
              <a:defRPr sz="1000">
                <a:solidFill>
                  <a:schemeClr val="dk2"/>
                </a:solidFill>
                <a:latin typeface="Lato"/>
                <a:ea typeface="Lato"/>
                <a:cs typeface="Lato"/>
                <a:sym typeface="Lato"/>
              </a:defRPr>
            </a:lvl2pPr>
            <a:lvl3pPr lvl="2" rtl="0" algn="r">
              <a:buNone/>
              <a:defRPr sz="1000">
                <a:solidFill>
                  <a:schemeClr val="dk2"/>
                </a:solidFill>
                <a:latin typeface="Lato"/>
                <a:ea typeface="Lato"/>
                <a:cs typeface="Lato"/>
                <a:sym typeface="Lato"/>
              </a:defRPr>
            </a:lvl3pPr>
            <a:lvl4pPr lvl="3" rtl="0" algn="r">
              <a:buNone/>
              <a:defRPr sz="1000">
                <a:solidFill>
                  <a:schemeClr val="dk2"/>
                </a:solidFill>
                <a:latin typeface="Lato"/>
                <a:ea typeface="Lato"/>
                <a:cs typeface="Lato"/>
                <a:sym typeface="Lato"/>
              </a:defRPr>
            </a:lvl4pPr>
            <a:lvl5pPr lvl="4" rtl="0" algn="r">
              <a:buNone/>
              <a:defRPr sz="1000">
                <a:solidFill>
                  <a:schemeClr val="dk2"/>
                </a:solidFill>
                <a:latin typeface="Lato"/>
                <a:ea typeface="Lato"/>
                <a:cs typeface="Lato"/>
                <a:sym typeface="Lato"/>
              </a:defRPr>
            </a:lvl5pPr>
            <a:lvl6pPr lvl="5" rtl="0" algn="r">
              <a:buNone/>
              <a:defRPr sz="1000">
                <a:solidFill>
                  <a:schemeClr val="dk2"/>
                </a:solidFill>
                <a:latin typeface="Lato"/>
                <a:ea typeface="Lato"/>
                <a:cs typeface="Lato"/>
                <a:sym typeface="Lato"/>
              </a:defRPr>
            </a:lvl6pPr>
            <a:lvl7pPr lvl="6" rtl="0" algn="r">
              <a:buNone/>
              <a:defRPr sz="1000">
                <a:solidFill>
                  <a:schemeClr val="dk2"/>
                </a:solidFill>
                <a:latin typeface="Lato"/>
                <a:ea typeface="Lato"/>
                <a:cs typeface="Lato"/>
                <a:sym typeface="Lato"/>
              </a:defRPr>
            </a:lvl7pPr>
            <a:lvl8pPr lvl="7" rtl="0" algn="r">
              <a:buNone/>
              <a:defRPr sz="1000">
                <a:solidFill>
                  <a:schemeClr val="dk2"/>
                </a:solidFill>
                <a:latin typeface="Lato"/>
                <a:ea typeface="Lato"/>
                <a:cs typeface="Lato"/>
                <a:sym typeface="Lato"/>
              </a:defRPr>
            </a:lvl8pPr>
            <a:lvl9pPr lvl="8" rtl="0"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sadhev.com/product-category/face-care-products/face-serum/" TargetMode="External"/><Relationship Id="rId6"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3"/>
          <p:cNvSpPr txBox="1"/>
          <p:nvPr>
            <p:ph type="ctrTitle"/>
          </p:nvPr>
        </p:nvSpPr>
        <p:spPr>
          <a:xfrm>
            <a:off x="2390275" y="11808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5000">
                <a:solidFill>
                  <a:schemeClr val="dk2"/>
                </a:solidFill>
              </a:rPr>
              <a:t>The Power of Plants: Key Ingredients in Vegan Face Serums</a:t>
            </a:r>
            <a:endParaRPr sz="5000">
              <a:solidFill>
                <a:schemeClr val="dk2"/>
              </a:solidFill>
            </a:endParaRPr>
          </a:p>
          <a:p>
            <a:pPr indent="0" lvl="0" marL="0" rtl="0" algn="l">
              <a:spcBef>
                <a:spcPts val="0"/>
              </a:spcBef>
              <a:spcAft>
                <a:spcPts val="0"/>
              </a:spcAft>
              <a:buClr>
                <a:schemeClr val="dk2"/>
              </a:buClr>
              <a:buSzPts val="1100"/>
              <a:buFont typeface="Arial"/>
              <a:buNone/>
            </a:pPr>
            <a:r>
              <a:t/>
            </a:r>
            <a:endParaRPr sz="6400">
              <a:solidFill>
                <a:schemeClr val="dk2"/>
              </a:solidFill>
            </a:endParaRPr>
          </a:p>
          <a:p>
            <a:pPr indent="0" lvl="0" marL="0" rtl="0" algn="l">
              <a:spcBef>
                <a:spcPts val="0"/>
              </a:spcBef>
              <a:spcAft>
                <a:spcPts val="0"/>
              </a:spcAft>
              <a:buClr>
                <a:schemeClr val="dk2"/>
              </a:buClr>
              <a:buSzPts val="1100"/>
              <a:buFont typeface="Arial"/>
              <a:buNone/>
            </a:pPr>
            <a:r>
              <a:t/>
            </a:r>
            <a:endParaRPr sz="6400">
              <a:solidFill>
                <a:schemeClr val="dk2"/>
              </a:solidFill>
            </a:endParaRPr>
          </a:p>
          <a:p>
            <a:pPr indent="0" lvl="0" marL="0" rtl="0" algn="l">
              <a:spcBef>
                <a:spcPts val="0"/>
              </a:spcBef>
              <a:spcAft>
                <a:spcPts val="0"/>
              </a:spcAft>
              <a:buNone/>
            </a:pPr>
            <a:r>
              <a:t/>
            </a:r>
            <a:endParaRPr sz="6400">
              <a:solidFill>
                <a:schemeClr val="dk2"/>
              </a:solidFill>
            </a:endParaRPr>
          </a:p>
        </p:txBody>
      </p:sp>
      <p:sp>
        <p:nvSpPr>
          <p:cNvPr id="73" name="Google Shape;73;p13"/>
          <p:cNvSpPr txBox="1"/>
          <p:nvPr>
            <p:ph idx="1" type="subTitle"/>
          </p:nvPr>
        </p:nvSpPr>
        <p:spPr>
          <a:xfrm>
            <a:off x="2390267" y="49406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b="1" sz="2400"/>
          </a:p>
        </p:txBody>
      </p:sp>
      <p:pic>
        <p:nvPicPr>
          <p:cNvPr id="74" name="Google Shape;74;p13"/>
          <p:cNvPicPr preferRelativeResize="0"/>
          <p:nvPr/>
        </p:nvPicPr>
        <p:blipFill>
          <a:blip r:embed="rId3">
            <a:alphaModFix/>
          </a:blip>
          <a:stretch>
            <a:fillRect/>
          </a:stretch>
        </p:blipFill>
        <p:spPr>
          <a:xfrm>
            <a:off x="376700" y="322851"/>
            <a:ext cx="2013575" cy="49000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pic>
        <p:nvPicPr>
          <p:cNvPr id="149" name="Google Shape;149;p22"/>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150" name="Google Shape;150;p22"/>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151" name="Google Shape;151;p22"/>
          <p:cNvSpPr txBox="1"/>
          <p:nvPr/>
        </p:nvSpPr>
        <p:spPr>
          <a:xfrm>
            <a:off x="2337200" y="86017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Conclusion:</a:t>
            </a:r>
            <a:endParaRPr b="1" sz="3000">
              <a:solidFill>
                <a:schemeClr val="lt2"/>
              </a:solidFill>
              <a:latin typeface="Raleway"/>
              <a:ea typeface="Raleway"/>
              <a:cs typeface="Raleway"/>
              <a:sym typeface="Raleway"/>
            </a:endParaRPr>
          </a:p>
        </p:txBody>
      </p:sp>
      <p:sp>
        <p:nvSpPr>
          <p:cNvPr id="152" name="Google Shape;152;p22"/>
          <p:cNvSpPr txBox="1"/>
          <p:nvPr>
            <p:ph idx="4294967295" type="body"/>
          </p:nvPr>
        </p:nvSpPr>
        <p:spPr>
          <a:xfrm>
            <a:off x="2185950" y="1743175"/>
            <a:ext cx="4772100" cy="33279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Clr>
                <a:schemeClr val="dk2"/>
              </a:buClr>
              <a:buSzPts val="1100"/>
              <a:buFont typeface="Arial"/>
              <a:buNone/>
            </a:pPr>
            <a:r>
              <a:rPr b="1" lang="en" sz="1300">
                <a:latin typeface="Raleway"/>
                <a:ea typeface="Raleway"/>
                <a:cs typeface="Raleway"/>
                <a:sym typeface="Raleway"/>
              </a:rPr>
              <a:t>In the quest for radiant and healthy skin, the power of plants cannot be overstated. Vegan face serums embody a harmonious blend of nature and science, offering a skincare routine that is both effective and ethical. As the beauty industry continues to embrace the benefits of plant-based ingredients, the popularity of vegan face serums is set to soar, ushering in a new era of conscious and compassionate skincare. Choose vegan, choose natural, and let the transformative power of plants redefine your skincare journey.</a:t>
            </a:r>
            <a:endParaRPr b="1" sz="13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3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3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3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None/>
            </a:pPr>
            <a:r>
              <a:t/>
            </a:r>
            <a:endParaRPr b="1" sz="1600">
              <a:latin typeface="Raleway"/>
              <a:ea typeface="Raleway"/>
              <a:cs typeface="Raleway"/>
              <a:sym typeface="Raleway"/>
            </a:endParaRPr>
          </a:p>
          <a:p>
            <a:pPr indent="0" lvl="0" marL="457200" rtl="0" algn="l">
              <a:spcBef>
                <a:spcPts val="1000"/>
              </a:spcBef>
              <a:spcAft>
                <a:spcPts val="0"/>
              </a:spcAft>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1000"/>
              </a:spcAft>
              <a:buNone/>
            </a:pPr>
            <a:r>
              <a:t/>
            </a:r>
            <a:endParaRPr b="1" sz="1600">
              <a:latin typeface="Raleway"/>
              <a:ea typeface="Raleway"/>
              <a:cs typeface="Raleway"/>
              <a:sym typeface="Raleway"/>
            </a:endParaRPr>
          </a:p>
        </p:txBody>
      </p:sp>
      <p:pic>
        <p:nvPicPr>
          <p:cNvPr id="153" name="Google Shape;153;p22"/>
          <p:cNvPicPr preferRelativeResize="0"/>
          <p:nvPr/>
        </p:nvPicPr>
        <p:blipFill>
          <a:blip r:embed="rId5">
            <a:alphaModFix/>
          </a:blip>
          <a:stretch>
            <a:fillRect/>
          </a:stretch>
        </p:blipFill>
        <p:spPr>
          <a:xfrm>
            <a:off x="376700" y="445793"/>
            <a:ext cx="1208025" cy="293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4"/>
          <p:cNvSpPr txBox="1"/>
          <p:nvPr>
            <p:ph idx="4294967295" type="title"/>
          </p:nvPr>
        </p:nvSpPr>
        <p:spPr>
          <a:xfrm>
            <a:off x="2913650" y="130750"/>
            <a:ext cx="5197200" cy="768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sz="2400"/>
          </a:p>
        </p:txBody>
      </p:sp>
      <p:pic>
        <p:nvPicPr>
          <p:cNvPr id="80" name="Google Shape;80;p14"/>
          <p:cNvPicPr preferRelativeResize="0"/>
          <p:nvPr/>
        </p:nvPicPr>
        <p:blipFill>
          <a:blip r:embed="rId3">
            <a:alphaModFix/>
          </a:blip>
          <a:stretch>
            <a:fillRect/>
          </a:stretch>
        </p:blipFill>
        <p:spPr>
          <a:xfrm>
            <a:off x="376700" y="445793"/>
            <a:ext cx="1208025" cy="293975"/>
          </a:xfrm>
          <a:prstGeom prst="rect">
            <a:avLst/>
          </a:prstGeom>
          <a:noFill/>
          <a:ln>
            <a:noFill/>
          </a:ln>
        </p:spPr>
      </p:pic>
      <p:pic>
        <p:nvPicPr>
          <p:cNvPr id="81" name="Google Shape;81;p14"/>
          <p:cNvPicPr preferRelativeResize="0"/>
          <p:nvPr/>
        </p:nvPicPr>
        <p:blipFill>
          <a:blip r:embed="rId4">
            <a:alphaModFix/>
          </a:blip>
          <a:stretch>
            <a:fillRect/>
          </a:stretch>
        </p:blipFill>
        <p:spPr>
          <a:xfrm>
            <a:off x="1668825" y="558950"/>
            <a:ext cx="5808375" cy="4134300"/>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5"/>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87" name="Google Shape;87;p15"/>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88" name="Google Shape;88;p15"/>
          <p:cNvSpPr txBox="1"/>
          <p:nvPr/>
        </p:nvSpPr>
        <p:spPr>
          <a:xfrm>
            <a:off x="2337200" y="98057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t/>
            </a:r>
            <a:endParaRPr b="1" sz="3000">
              <a:solidFill>
                <a:schemeClr val="lt2"/>
              </a:solidFill>
              <a:latin typeface="Raleway"/>
              <a:ea typeface="Raleway"/>
              <a:cs typeface="Raleway"/>
              <a:sym typeface="Raleway"/>
            </a:endParaRPr>
          </a:p>
        </p:txBody>
      </p:sp>
      <p:sp>
        <p:nvSpPr>
          <p:cNvPr id="89" name="Google Shape;89;p15"/>
          <p:cNvSpPr txBox="1"/>
          <p:nvPr>
            <p:ph idx="4294967295" type="body"/>
          </p:nvPr>
        </p:nvSpPr>
        <p:spPr>
          <a:xfrm>
            <a:off x="2167788" y="980575"/>
            <a:ext cx="5010900" cy="3786900"/>
          </a:xfrm>
          <a:prstGeom prst="rect">
            <a:avLst/>
          </a:prstGeom>
        </p:spPr>
        <p:txBody>
          <a:bodyPr anchorCtr="0" anchor="t" bIns="91425" lIns="91425" spcFirstLastPara="1" rIns="91425" wrap="square" tIns="91425">
            <a:noAutofit/>
          </a:bodyPr>
          <a:lstStyle/>
          <a:p>
            <a:pPr indent="0" lvl="0" marL="457200" rtl="0" algn="l">
              <a:spcBef>
                <a:spcPts val="0"/>
              </a:spcBef>
              <a:spcAft>
                <a:spcPts val="1000"/>
              </a:spcAft>
              <a:buNone/>
            </a:pPr>
            <a:r>
              <a:rPr b="1" lang="en" sz="1600">
                <a:latin typeface="Raleway"/>
                <a:ea typeface="Raleway"/>
                <a:cs typeface="Raleway"/>
                <a:sym typeface="Raleway"/>
              </a:rPr>
              <a:t>In the ever-evolving world of skincare, the rise of </a:t>
            </a:r>
            <a:r>
              <a:rPr b="1" lang="en" sz="1600" u="sng">
                <a:solidFill>
                  <a:schemeClr val="hlink"/>
                </a:solidFill>
                <a:latin typeface="Raleway"/>
                <a:ea typeface="Raleway"/>
                <a:cs typeface="Raleway"/>
                <a:sym typeface="Raleway"/>
                <a:hlinkClick r:id="rId5"/>
              </a:rPr>
              <a:t>vegan face serums </a:t>
            </a:r>
            <a:r>
              <a:rPr b="1" lang="en" sz="1600">
                <a:latin typeface="Raleway"/>
                <a:ea typeface="Raleway"/>
                <a:cs typeface="Raleway"/>
                <a:sym typeface="Raleway"/>
              </a:rPr>
              <a:t>has been nothing short of revolutionary. More and more beauty enthusiasts are embracing plant-based formulations, recognizing the incredible benefits of harnessing the power of nature for radiant and healthy skin. This shift towards vegan face serums is not just a trend; it's a conscious choice that promotes both personal well-being and environmental sustainability.</a:t>
            </a:r>
            <a:endParaRPr b="1" sz="1300">
              <a:latin typeface="Raleway"/>
              <a:ea typeface="Raleway"/>
              <a:cs typeface="Raleway"/>
              <a:sym typeface="Raleway"/>
            </a:endParaRPr>
          </a:p>
        </p:txBody>
      </p:sp>
      <p:pic>
        <p:nvPicPr>
          <p:cNvPr id="90" name="Google Shape;90;p15"/>
          <p:cNvPicPr preferRelativeResize="0"/>
          <p:nvPr/>
        </p:nvPicPr>
        <p:blipFill>
          <a:blip r:embed="rId6">
            <a:alphaModFix/>
          </a:blip>
          <a:stretch>
            <a:fillRect/>
          </a:stretch>
        </p:blipFill>
        <p:spPr>
          <a:xfrm>
            <a:off x="376700" y="445793"/>
            <a:ext cx="1208025" cy="293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pic>
        <p:nvPicPr>
          <p:cNvPr id="95" name="Google Shape;95;p16"/>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96" name="Google Shape;96;p16"/>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97" name="Google Shape;97;p16"/>
          <p:cNvSpPr txBox="1"/>
          <p:nvPr/>
        </p:nvSpPr>
        <p:spPr>
          <a:xfrm>
            <a:off x="2337200" y="98057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The Essence of Vegan Face Serums:</a:t>
            </a:r>
            <a:endParaRPr b="1" sz="3000">
              <a:solidFill>
                <a:schemeClr val="lt2"/>
              </a:solidFill>
              <a:latin typeface="Raleway"/>
              <a:ea typeface="Raleway"/>
              <a:cs typeface="Raleway"/>
              <a:sym typeface="Raleway"/>
            </a:endParaRPr>
          </a:p>
        </p:txBody>
      </p:sp>
      <p:sp>
        <p:nvSpPr>
          <p:cNvPr id="98" name="Google Shape;98;p16"/>
          <p:cNvSpPr txBox="1"/>
          <p:nvPr>
            <p:ph idx="4294967295" type="body"/>
          </p:nvPr>
        </p:nvSpPr>
        <p:spPr>
          <a:xfrm>
            <a:off x="2185950" y="1743175"/>
            <a:ext cx="47721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1400">
                <a:latin typeface="Raleway"/>
                <a:ea typeface="Raleway"/>
                <a:cs typeface="Raleway"/>
                <a:sym typeface="Raleway"/>
              </a:rPr>
              <a:t>Vegan face serums, unlike their conventional counterparts, derive their potency from plant-based ingredients. These serums are free from animal-derived components, synthetic chemicals, and harmful additives. Instead, they leverage the goodness of botanical extracts to nourish and rejuvenate the skin. The synergy between science and nature in these formulations creates a skincare experience that goes beyond the surface, promoting holistic health.</a:t>
            </a:r>
            <a:endParaRPr b="1" sz="14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11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11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22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22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0"/>
              </a:spcAft>
              <a:buNone/>
            </a:pPr>
            <a:r>
              <a:t/>
            </a:r>
            <a:endParaRPr b="1" sz="1600">
              <a:latin typeface="Raleway"/>
              <a:ea typeface="Raleway"/>
              <a:cs typeface="Raleway"/>
              <a:sym typeface="Raleway"/>
            </a:endParaRPr>
          </a:p>
          <a:p>
            <a:pPr indent="0" lvl="0" marL="457200" rtl="0" algn="l">
              <a:spcBef>
                <a:spcPts val="1000"/>
              </a:spcBef>
              <a:spcAft>
                <a:spcPts val="0"/>
              </a:spcAft>
              <a:buNone/>
            </a:pPr>
            <a:r>
              <a:t/>
            </a:r>
            <a:endParaRPr b="1" sz="16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600">
              <a:latin typeface="Raleway"/>
              <a:ea typeface="Raleway"/>
              <a:cs typeface="Raleway"/>
              <a:sym typeface="Raleway"/>
            </a:endParaRPr>
          </a:p>
          <a:p>
            <a:pPr indent="0" lvl="0" marL="457200" rtl="0" algn="l">
              <a:spcBef>
                <a:spcPts val="1000"/>
              </a:spcBef>
              <a:spcAft>
                <a:spcPts val="1000"/>
              </a:spcAft>
              <a:buNone/>
            </a:pPr>
            <a:r>
              <a:t/>
            </a:r>
            <a:endParaRPr b="1" sz="1600">
              <a:latin typeface="Raleway"/>
              <a:ea typeface="Raleway"/>
              <a:cs typeface="Raleway"/>
              <a:sym typeface="Raleway"/>
            </a:endParaRPr>
          </a:p>
        </p:txBody>
      </p:sp>
      <p:pic>
        <p:nvPicPr>
          <p:cNvPr id="99" name="Google Shape;99;p16"/>
          <p:cNvPicPr preferRelativeResize="0"/>
          <p:nvPr/>
        </p:nvPicPr>
        <p:blipFill>
          <a:blip r:embed="rId5">
            <a:alphaModFix/>
          </a:blip>
          <a:stretch>
            <a:fillRect/>
          </a:stretch>
        </p:blipFill>
        <p:spPr>
          <a:xfrm>
            <a:off x="376700" y="445793"/>
            <a:ext cx="1208025" cy="293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7"/>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105" name="Google Shape;105;p17"/>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106" name="Google Shape;106;p17"/>
          <p:cNvSpPr txBox="1"/>
          <p:nvPr/>
        </p:nvSpPr>
        <p:spPr>
          <a:xfrm>
            <a:off x="2337200" y="98057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Key Plant-Based Ingredients:</a:t>
            </a:r>
            <a:endParaRPr b="1" sz="3000">
              <a:solidFill>
                <a:schemeClr val="lt2"/>
              </a:solidFill>
              <a:latin typeface="Raleway"/>
              <a:ea typeface="Raleway"/>
              <a:cs typeface="Raleway"/>
              <a:sym typeface="Raleway"/>
            </a:endParaRPr>
          </a:p>
        </p:txBody>
      </p:sp>
      <p:sp>
        <p:nvSpPr>
          <p:cNvPr id="107" name="Google Shape;107;p17"/>
          <p:cNvSpPr txBox="1"/>
          <p:nvPr>
            <p:ph idx="4294967295" type="body"/>
          </p:nvPr>
        </p:nvSpPr>
        <p:spPr>
          <a:xfrm>
            <a:off x="2185950" y="1927625"/>
            <a:ext cx="47721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latin typeface="Raleway"/>
                <a:ea typeface="Raleway"/>
                <a:cs typeface="Raleway"/>
                <a:sym typeface="Raleway"/>
              </a:rPr>
              <a:t>Hyaluronic Acid from Plant Sources: Vegan face serums often incorporate hyaluronic acid sourced from plants like cassia angustifolia. This natural hydrating agent helps retain moisture, plumping the skin and reducing the appearance of fine lines and wrinkles.</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1000"/>
              </a:spcAft>
              <a:buNone/>
            </a:pPr>
            <a:r>
              <a:t/>
            </a:r>
            <a:endParaRPr b="1" sz="1400">
              <a:latin typeface="Raleway"/>
              <a:ea typeface="Raleway"/>
              <a:cs typeface="Raleway"/>
              <a:sym typeface="Raleway"/>
            </a:endParaRPr>
          </a:p>
        </p:txBody>
      </p:sp>
      <p:pic>
        <p:nvPicPr>
          <p:cNvPr id="108" name="Google Shape;108;p17"/>
          <p:cNvPicPr preferRelativeResize="0"/>
          <p:nvPr/>
        </p:nvPicPr>
        <p:blipFill>
          <a:blip r:embed="rId5">
            <a:alphaModFix/>
          </a:blip>
          <a:stretch>
            <a:fillRect/>
          </a:stretch>
        </p:blipFill>
        <p:spPr>
          <a:xfrm>
            <a:off x="376700" y="445793"/>
            <a:ext cx="1208025" cy="293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id="113" name="Google Shape;113;p18"/>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114" name="Google Shape;114;p18"/>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115" name="Google Shape;115;p18"/>
          <p:cNvSpPr txBox="1"/>
          <p:nvPr/>
        </p:nvSpPr>
        <p:spPr>
          <a:xfrm>
            <a:off x="2337200" y="98057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Vitamin C from Citrus Fruits:</a:t>
            </a:r>
            <a:endParaRPr b="1" sz="3000">
              <a:solidFill>
                <a:schemeClr val="lt2"/>
              </a:solidFill>
              <a:latin typeface="Raleway"/>
              <a:ea typeface="Raleway"/>
              <a:cs typeface="Raleway"/>
              <a:sym typeface="Raleway"/>
            </a:endParaRPr>
          </a:p>
        </p:txBody>
      </p:sp>
      <p:sp>
        <p:nvSpPr>
          <p:cNvPr id="116" name="Google Shape;116;p18"/>
          <p:cNvSpPr txBox="1"/>
          <p:nvPr>
            <p:ph idx="4294967295" type="body"/>
          </p:nvPr>
        </p:nvSpPr>
        <p:spPr>
          <a:xfrm>
            <a:off x="2185950" y="2050575"/>
            <a:ext cx="47721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latin typeface="Raleway"/>
                <a:ea typeface="Raleway"/>
                <a:cs typeface="Raleway"/>
                <a:sym typeface="Raleway"/>
              </a:rPr>
              <a:t>Citrus fruits, such as oranges and lemons, provide a rich source of vitamin C. This antioxidant powerhouse brightens the complexion, evens out skin tone, and protects against environmental stressors.</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1000"/>
              </a:spcAft>
              <a:buNone/>
            </a:pPr>
            <a:r>
              <a:t/>
            </a:r>
            <a:endParaRPr b="1" sz="1400">
              <a:latin typeface="Raleway"/>
              <a:ea typeface="Raleway"/>
              <a:cs typeface="Raleway"/>
              <a:sym typeface="Raleway"/>
            </a:endParaRPr>
          </a:p>
        </p:txBody>
      </p:sp>
      <p:pic>
        <p:nvPicPr>
          <p:cNvPr id="117" name="Google Shape;117;p18"/>
          <p:cNvPicPr preferRelativeResize="0"/>
          <p:nvPr/>
        </p:nvPicPr>
        <p:blipFill>
          <a:blip r:embed="rId5">
            <a:alphaModFix/>
          </a:blip>
          <a:stretch>
            <a:fillRect/>
          </a:stretch>
        </p:blipFill>
        <p:spPr>
          <a:xfrm>
            <a:off x="376700" y="445793"/>
            <a:ext cx="1208025" cy="293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p19"/>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123" name="Google Shape;123;p19"/>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124" name="Google Shape;124;p19"/>
          <p:cNvSpPr txBox="1"/>
          <p:nvPr/>
        </p:nvSpPr>
        <p:spPr>
          <a:xfrm>
            <a:off x="2337200" y="98057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Aloe Vera for Soothing Hydration: </a:t>
            </a:r>
            <a:endParaRPr b="1" sz="3000">
              <a:solidFill>
                <a:schemeClr val="lt2"/>
              </a:solidFill>
              <a:latin typeface="Raleway"/>
              <a:ea typeface="Raleway"/>
              <a:cs typeface="Raleway"/>
              <a:sym typeface="Raleway"/>
            </a:endParaRPr>
          </a:p>
        </p:txBody>
      </p:sp>
      <p:sp>
        <p:nvSpPr>
          <p:cNvPr id="125" name="Google Shape;125;p19"/>
          <p:cNvSpPr txBox="1"/>
          <p:nvPr>
            <p:ph idx="4294967295" type="body"/>
          </p:nvPr>
        </p:nvSpPr>
        <p:spPr>
          <a:xfrm>
            <a:off x="2185950" y="2050575"/>
            <a:ext cx="47721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latin typeface="Raleway"/>
                <a:ea typeface="Raleway"/>
                <a:cs typeface="Raleway"/>
                <a:sym typeface="Raleway"/>
              </a:rPr>
              <a:t>Aloe vera, extracted from the succulent leaves of the aloe plant, is renowned for its soothing and hydrating properties. It helps calm irritated skin and enhances the serum's overall effectiveness.</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1000"/>
              </a:spcAft>
              <a:buNone/>
            </a:pPr>
            <a:r>
              <a:t/>
            </a:r>
            <a:endParaRPr b="1" sz="1400">
              <a:latin typeface="Raleway"/>
              <a:ea typeface="Raleway"/>
              <a:cs typeface="Raleway"/>
              <a:sym typeface="Raleway"/>
            </a:endParaRPr>
          </a:p>
        </p:txBody>
      </p:sp>
      <p:pic>
        <p:nvPicPr>
          <p:cNvPr id="126" name="Google Shape;126;p19"/>
          <p:cNvPicPr preferRelativeResize="0"/>
          <p:nvPr/>
        </p:nvPicPr>
        <p:blipFill>
          <a:blip r:embed="rId5">
            <a:alphaModFix/>
          </a:blip>
          <a:stretch>
            <a:fillRect/>
          </a:stretch>
        </p:blipFill>
        <p:spPr>
          <a:xfrm>
            <a:off x="376700" y="445793"/>
            <a:ext cx="1208025" cy="293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pic>
        <p:nvPicPr>
          <p:cNvPr id="131" name="Google Shape;131;p20"/>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132" name="Google Shape;132;p20"/>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133" name="Google Shape;133;p20"/>
          <p:cNvSpPr txBox="1"/>
          <p:nvPr/>
        </p:nvSpPr>
        <p:spPr>
          <a:xfrm>
            <a:off x="2337200" y="98057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Jojoba Oil for Nourishment: </a:t>
            </a:r>
            <a:endParaRPr b="1" sz="3000">
              <a:solidFill>
                <a:schemeClr val="lt2"/>
              </a:solidFill>
              <a:latin typeface="Raleway"/>
              <a:ea typeface="Raleway"/>
              <a:cs typeface="Raleway"/>
              <a:sym typeface="Raleway"/>
            </a:endParaRPr>
          </a:p>
        </p:txBody>
      </p:sp>
      <p:sp>
        <p:nvSpPr>
          <p:cNvPr id="134" name="Google Shape;134;p20"/>
          <p:cNvSpPr txBox="1"/>
          <p:nvPr>
            <p:ph idx="4294967295" type="body"/>
          </p:nvPr>
        </p:nvSpPr>
        <p:spPr>
          <a:xfrm>
            <a:off x="2185950" y="2050575"/>
            <a:ext cx="47721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latin typeface="Raleway"/>
                <a:ea typeface="Raleway"/>
                <a:cs typeface="Raleway"/>
                <a:sym typeface="Raleway"/>
              </a:rPr>
              <a:t>Derived from the seeds of the jojoba plant, jojoba oil mimics the skin's natural oils, providing deep nourishment without clogging pores. It's a versatile ingredient that balances oil production and promotes a healthy glow.</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1000"/>
              </a:spcAft>
              <a:buNone/>
            </a:pPr>
            <a:r>
              <a:t/>
            </a:r>
            <a:endParaRPr b="1" sz="1400">
              <a:latin typeface="Raleway"/>
              <a:ea typeface="Raleway"/>
              <a:cs typeface="Raleway"/>
              <a:sym typeface="Raleway"/>
            </a:endParaRPr>
          </a:p>
        </p:txBody>
      </p:sp>
      <p:pic>
        <p:nvPicPr>
          <p:cNvPr id="135" name="Google Shape;135;p20"/>
          <p:cNvPicPr preferRelativeResize="0"/>
          <p:nvPr/>
        </p:nvPicPr>
        <p:blipFill>
          <a:blip r:embed="rId5">
            <a:alphaModFix/>
          </a:blip>
          <a:stretch>
            <a:fillRect/>
          </a:stretch>
        </p:blipFill>
        <p:spPr>
          <a:xfrm>
            <a:off x="376700" y="445793"/>
            <a:ext cx="1208025" cy="2939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pic>
        <p:nvPicPr>
          <p:cNvPr id="140" name="Google Shape;140;p21"/>
          <p:cNvPicPr preferRelativeResize="0"/>
          <p:nvPr/>
        </p:nvPicPr>
        <p:blipFill>
          <a:blip r:embed="rId3">
            <a:alphaModFix/>
          </a:blip>
          <a:stretch>
            <a:fillRect/>
          </a:stretch>
        </p:blipFill>
        <p:spPr>
          <a:xfrm>
            <a:off x="1748800" y="162725"/>
            <a:ext cx="5848875" cy="4818049"/>
          </a:xfrm>
          <a:prstGeom prst="rect">
            <a:avLst/>
          </a:prstGeom>
          <a:noFill/>
          <a:ln>
            <a:noFill/>
          </a:ln>
        </p:spPr>
      </p:pic>
      <p:pic>
        <p:nvPicPr>
          <p:cNvPr descr="Piece of duct tape sticking a note to the slide" id="141" name="Google Shape;141;p21"/>
          <p:cNvPicPr preferRelativeResize="0"/>
          <p:nvPr/>
        </p:nvPicPr>
        <p:blipFill rotWithShape="1">
          <a:blip r:embed="rId4">
            <a:alphaModFix/>
          </a:blip>
          <a:srcRect b="10011" l="9244" r="2118" t="5926"/>
          <a:stretch/>
        </p:blipFill>
        <p:spPr>
          <a:xfrm rot="154832">
            <a:off x="3841384" y="111602"/>
            <a:ext cx="1663704" cy="591018"/>
          </a:xfrm>
          <a:prstGeom prst="rect">
            <a:avLst/>
          </a:prstGeom>
          <a:noFill/>
          <a:ln>
            <a:noFill/>
          </a:ln>
        </p:spPr>
      </p:pic>
      <p:sp>
        <p:nvSpPr>
          <p:cNvPr id="142" name="Google Shape;142;p21"/>
          <p:cNvSpPr txBox="1"/>
          <p:nvPr/>
        </p:nvSpPr>
        <p:spPr>
          <a:xfrm>
            <a:off x="2337200" y="591225"/>
            <a:ext cx="48597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Environmental Impact:</a:t>
            </a:r>
            <a:endParaRPr b="1" sz="3000">
              <a:solidFill>
                <a:schemeClr val="lt2"/>
              </a:solidFill>
              <a:latin typeface="Raleway"/>
              <a:ea typeface="Raleway"/>
              <a:cs typeface="Raleway"/>
              <a:sym typeface="Raleway"/>
            </a:endParaRPr>
          </a:p>
        </p:txBody>
      </p:sp>
      <p:sp>
        <p:nvSpPr>
          <p:cNvPr id="143" name="Google Shape;143;p21"/>
          <p:cNvSpPr txBox="1"/>
          <p:nvPr>
            <p:ph idx="4294967295" type="body"/>
          </p:nvPr>
        </p:nvSpPr>
        <p:spPr>
          <a:xfrm>
            <a:off x="2185950" y="1353825"/>
            <a:ext cx="47721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1700">
                <a:latin typeface="Raleway"/>
                <a:ea typeface="Raleway"/>
                <a:cs typeface="Raleway"/>
                <a:sym typeface="Raleway"/>
              </a:rPr>
              <a:t>Choosing vegan face serums is not only beneficial for your skin but also for the planet. By opting for plant-based formulations, you contribute to reducing the demand for animal products and the environmental impact associated with conventional skincare ingredients. Sustainability is at the forefront of the beauty industry, and vegan face serums align with the ethos of eco-conscious consumers.</a:t>
            </a:r>
            <a:endParaRPr b="1" sz="1700">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0" rtl="0" algn="l">
              <a:spcBef>
                <a:spcPts val="1000"/>
              </a:spcBef>
              <a:spcAft>
                <a:spcPts val="0"/>
              </a:spcAft>
              <a:buClr>
                <a:schemeClr val="dk2"/>
              </a:buClr>
              <a:buSzPts val="1100"/>
              <a:buFont typeface="Arial"/>
              <a:buNone/>
            </a:pPr>
            <a:r>
              <a:t/>
            </a:r>
            <a:endParaRPr b="1">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None/>
            </a:pPr>
            <a:r>
              <a:t/>
            </a:r>
            <a:endParaRPr b="1" sz="1400">
              <a:latin typeface="Raleway"/>
              <a:ea typeface="Raleway"/>
              <a:cs typeface="Raleway"/>
              <a:sym typeface="Raleway"/>
            </a:endParaRPr>
          </a:p>
          <a:p>
            <a:pPr indent="0" lvl="0" marL="457200" rtl="0" algn="l">
              <a:spcBef>
                <a:spcPts val="1000"/>
              </a:spcBef>
              <a:spcAft>
                <a:spcPts val="0"/>
              </a:spcAft>
              <a:buClr>
                <a:schemeClr val="dk2"/>
              </a:buClr>
              <a:buSzPts val="1100"/>
              <a:buFont typeface="Arial"/>
              <a:buNone/>
            </a:pPr>
            <a:r>
              <a:t/>
            </a:r>
            <a:endParaRPr b="1" sz="1400">
              <a:latin typeface="Raleway"/>
              <a:ea typeface="Raleway"/>
              <a:cs typeface="Raleway"/>
              <a:sym typeface="Raleway"/>
            </a:endParaRPr>
          </a:p>
          <a:p>
            <a:pPr indent="0" lvl="0" marL="457200" rtl="0" algn="l">
              <a:spcBef>
                <a:spcPts val="1000"/>
              </a:spcBef>
              <a:spcAft>
                <a:spcPts val="1000"/>
              </a:spcAft>
              <a:buNone/>
            </a:pPr>
            <a:r>
              <a:t/>
            </a:r>
            <a:endParaRPr b="1" sz="1400">
              <a:latin typeface="Raleway"/>
              <a:ea typeface="Raleway"/>
              <a:cs typeface="Raleway"/>
              <a:sym typeface="Raleway"/>
            </a:endParaRPr>
          </a:p>
        </p:txBody>
      </p:sp>
      <p:pic>
        <p:nvPicPr>
          <p:cNvPr id="144" name="Google Shape;144;p21"/>
          <p:cNvPicPr preferRelativeResize="0"/>
          <p:nvPr/>
        </p:nvPicPr>
        <p:blipFill>
          <a:blip r:embed="rId5">
            <a:alphaModFix/>
          </a:blip>
          <a:stretch>
            <a:fillRect/>
          </a:stretch>
        </p:blipFill>
        <p:spPr>
          <a:xfrm>
            <a:off x="376700" y="445793"/>
            <a:ext cx="1208025" cy="293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