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80625-5489-4E65-95B9-73AD0262DD86}" type="datetimeFigureOut">
              <a:rPr lang="en-GB" smtClean="0"/>
              <a:t>23/01/2012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C4AA7-FE2A-4378-B220-3F7FE9A243F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ocialsciences.com/data/articles/Document126102006590.7598383.pdf" TargetMode="External"/><Relationship Id="rId2" Type="http://schemas.openxmlformats.org/officeDocument/2006/relationships/hyperlink" Target="http://www.indotextiles.com/index.php?option=com_content&amp;task=view&amp;id=85&amp;Itemid=72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63/1/" TargetMode="External"/><Relationship Id="rId2" Type="http://schemas.openxmlformats.org/officeDocument/2006/relationships/hyperlink" Target="http://www.plagiarism.org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deley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 smtClean="0"/>
              <a:t>Referencing System and Avoiding Plagiarism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23 January 2012</a:t>
            </a:r>
          </a:p>
          <a:p>
            <a:r>
              <a:rPr lang="en-GB" dirty="0" smtClean="0"/>
              <a:t>Ibrahim F </a:t>
            </a:r>
            <a:r>
              <a:rPr lang="en-GB" dirty="0" err="1" smtClean="0"/>
              <a:t>Wijaya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Direct quote: </a:t>
            </a:r>
            <a:r>
              <a:rPr lang="en-GB" sz="2800" dirty="0" err="1" smtClean="0"/>
              <a:t>benar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err="1" smtClean="0"/>
              <a:t>kurang</a:t>
            </a:r>
            <a:r>
              <a:rPr lang="en-GB" sz="2800" dirty="0" smtClean="0"/>
              <a:t> </a:t>
            </a:r>
            <a:r>
              <a:rPr lang="en-GB" sz="2800" dirty="0" err="1" smtClean="0"/>
              <a:t>dari</a:t>
            </a:r>
            <a:r>
              <a:rPr lang="en-GB" sz="2800" dirty="0" smtClean="0"/>
              <a:t> 30 </a:t>
            </a:r>
            <a:r>
              <a:rPr lang="en-GB" sz="2800" dirty="0" err="1" smtClean="0"/>
              <a:t>kata</a:t>
            </a:r>
            <a:r>
              <a:rPr lang="en-GB" sz="2800" dirty="0" smtClean="0"/>
              <a:t>, </a:t>
            </a:r>
            <a:r>
              <a:rPr lang="en-GB" sz="2800" dirty="0" err="1" smtClean="0"/>
              <a:t>tidak</a:t>
            </a:r>
            <a:r>
              <a:rPr lang="en-GB" sz="2800" dirty="0" smtClean="0"/>
              <a:t> </a:t>
            </a:r>
            <a:r>
              <a:rPr lang="en-GB" sz="2800" dirty="0" err="1" smtClean="0"/>
              <a:t>perlu</a:t>
            </a:r>
            <a:r>
              <a:rPr lang="en-GB" sz="2800" dirty="0" smtClean="0"/>
              <a:t> </a:t>
            </a:r>
            <a:r>
              <a:rPr lang="en-GB" sz="2800" dirty="0" err="1" smtClean="0"/>
              <a:t>buat</a:t>
            </a:r>
            <a:r>
              <a:rPr lang="en-GB" sz="2800" dirty="0" smtClean="0"/>
              <a:t> </a:t>
            </a:r>
            <a:r>
              <a:rPr lang="en-GB" sz="2800" dirty="0" err="1" smtClean="0"/>
              <a:t>paragraf</a:t>
            </a:r>
            <a:r>
              <a:rPr lang="en-GB" sz="2800" dirty="0" smtClean="0"/>
              <a:t> </a:t>
            </a:r>
            <a:r>
              <a:rPr lang="en-GB" sz="2800" dirty="0" err="1" smtClean="0"/>
              <a:t>baru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2800" dirty="0" smtClean="0">
                <a:solidFill>
                  <a:srgbClr val="FF0000"/>
                </a:solidFill>
              </a:rPr>
              <a:t>Claro </a:t>
            </a:r>
            <a:r>
              <a:rPr lang="en-US" sz="2800" dirty="0">
                <a:solidFill>
                  <a:srgbClr val="FF0000"/>
                </a:solidFill>
              </a:rPr>
              <a:t>(2009, p. 745)</a:t>
            </a:r>
            <a:r>
              <a:rPr lang="en-US" sz="2800" dirty="0"/>
              <a:t> found that </a:t>
            </a:r>
            <a:r>
              <a:rPr lang="en-US" sz="2800" dirty="0">
                <a:solidFill>
                  <a:srgbClr val="FF0000"/>
                </a:solidFill>
              </a:rPr>
              <a:t>“</a:t>
            </a:r>
            <a:r>
              <a:rPr lang="en-US" sz="2800" dirty="0"/>
              <a:t>FDI liberalization in China enhance the productivity of labor which stimulates the rising of China’s </a:t>
            </a:r>
            <a:r>
              <a:rPr lang="en-US" sz="2800" dirty="0" smtClean="0"/>
              <a:t>export</a:t>
            </a:r>
            <a:r>
              <a:rPr lang="en-US" sz="2800" dirty="0" smtClean="0">
                <a:solidFill>
                  <a:srgbClr val="FF0000"/>
                </a:solidFill>
              </a:rPr>
              <a:t>”.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Pharaprase</a:t>
            </a:r>
            <a:r>
              <a:rPr lang="en-GB" dirty="0" smtClean="0"/>
              <a:t>: </a:t>
            </a:r>
            <a:r>
              <a:rPr lang="en-GB" dirty="0" err="1" smtClean="0"/>
              <a:t>benar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	A </a:t>
            </a:r>
            <a:r>
              <a:rPr lang="en-US" sz="2400" dirty="0"/>
              <a:t>range of targets set up by government emerged to increase the accountability of government </a:t>
            </a:r>
            <a:r>
              <a:rPr lang="en-US" sz="2400" dirty="0">
                <a:solidFill>
                  <a:srgbClr val="FF0000"/>
                </a:solidFill>
              </a:rPr>
              <a:t>(Broadbent, </a:t>
            </a:r>
            <a:r>
              <a:rPr lang="en-US" sz="2400" dirty="0" smtClean="0">
                <a:solidFill>
                  <a:srgbClr val="FF0000"/>
                </a:solidFill>
              </a:rPr>
              <a:t>2007). </a:t>
            </a:r>
            <a:r>
              <a:rPr lang="en-US" sz="2400" dirty="0"/>
              <a:t>However, performance measurement based on this concept could lead to dysfunctional behavior because the user of the performance information will highlight the target achievement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Propper</a:t>
            </a:r>
            <a:r>
              <a:rPr lang="en-US" sz="2400" dirty="0">
                <a:solidFill>
                  <a:srgbClr val="FF0000"/>
                </a:solidFill>
              </a:rPr>
              <a:t> and Wilson, 2003; Broadbent, 2007; </a:t>
            </a:r>
            <a:r>
              <a:rPr lang="en-US" sz="2400" dirty="0" err="1">
                <a:solidFill>
                  <a:srgbClr val="FF0000"/>
                </a:solidFill>
              </a:rPr>
              <a:t>Karsten</a:t>
            </a:r>
            <a:r>
              <a:rPr lang="en-US" sz="2400" dirty="0">
                <a:solidFill>
                  <a:srgbClr val="FF0000"/>
                </a:solidFill>
              </a:rPr>
              <a:t> et al, 2010). 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just"/>
            <a:r>
              <a:rPr lang="en-US" sz="2400" dirty="0" err="1" smtClean="0"/>
              <a:t>Perhatikan</a:t>
            </a:r>
            <a:r>
              <a:rPr lang="en-US" sz="2400" dirty="0" smtClean="0"/>
              <a:t>: </a:t>
            </a:r>
          </a:p>
          <a:p>
            <a:pPr algn="just"/>
            <a:r>
              <a:rPr lang="en-US" sz="2400" dirty="0" smtClean="0"/>
              <a:t>Yang </a:t>
            </a:r>
            <a:r>
              <a:rPr lang="en-US" sz="2400" dirty="0" err="1" smtClean="0"/>
              <a:t>dipakai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belakang</a:t>
            </a:r>
            <a:r>
              <a:rPr lang="en-US" sz="2400" dirty="0" smtClean="0"/>
              <a:t> </a:t>
            </a:r>
            <a:r>
              <a:rPr lang="en-US" sz="2400" dirty="0" err="1" smtClean="0"/>
              <a:t>pengarang</a:t>
            </a:r>
            <a:r>
              <a:rPr lang="en-US" sz="2400" dirty="0" smtClean="0"/>
              <a:t>, </a:t>
            </a:r>
            <a:r>
              <a:rPr lang="en-US" sz="2400" dirty="0" err="1" smtClean="0"/>
              <a:t>perhatikan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penulis</a:t>
            </a:r>
            <a:r>
              <a:rPr lang="en-US" sz="2400" dirty="0" smtClean="0"/>
              <a:t> </a:t>
            </a:r>
            <a:r>
              <a:rPr lang="en-US" sz="2400" dirty="0" err="1" smtClean="0"/>
              <a:t>artikelnya</a:t>
            </a:r>
            <a:r>
              <a:rPr lang="en-US" sz="2400" dirty="0" smtClean="0"/>
              <a:t> 2 </a:t>
            </a:r>
            <a:r>
              <a:rPr lang="en-US" sz="2400" dirty="0" err="1" smtClean="0"/>
              <a:t>orang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penulis</a:t>
            </a:r>
            <a:r>
              <a:rPr lang="en-US" sz="2400" dirty="0" smtClean="0"/>
              <a:t> </a:t>
            </a:r>
            <a:r>
              <a:rPr lang="en-US" sz="2400" dirty="0" err="1" smtClean="0"/>
              <a:t>artikelnya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2 </a:t>
            </a:r>
            <a:r>
              <a:rPr lang="en-US" sz="2400" dirty="0" err="1" smtClean="0"/>
              <a:t>orang</a:t>
            </a:r>
            <a:r>
              <a:rPr lang="en-US" sz="2400" dirty="0" smtClean="0"/>
              <a:t>, </a:t>
            </a:r>
            <a:r>
              <a:rPr lang="en-US" sz="2400" dirty="0" err="1" smtClean="0"/>
              <a:t>perhatikan</a:t>
            </a:r>
            <a:r>
              <a:rPr lang="en-US" sz="2400" dirty="0" smtClean="0"/>
              <a:t> </a:t>
            </a:r>
            <a:r>
              <a:rPr lang="en-US" sz="2400" dirty="0" err="1" smtClean="0"/>
              <a:t>bila</a:t>
            </a:r>
            <a:r>
              <a:rPr lang="en-US" sz="2400" dirty="0" smtClean="0"/>
              <a:t> </a:t>
            </a:r>
            <a:r>
              <a:rPr lang="en-US" sz="2400" dirty="0" err="1" smtClean="0"/>
              <a:t>mengutip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sumber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Pharaprase</a:t>
            </a:r>
            <a:r>
              <a:rPr lang="en-GB" dirty="0" smtClean="0"/>
              <a:t>: </a:t>
            </a:r>
            <a:r>
              <a:rPr lang="en-GB" dirty="0" err="1" smtClean="0"/>
              <a:t>benar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>
                <a:solidFill>
                  <a:srgbClr val="FF0000"/>
                </a:solidFill>
              </a:rPr>
              <a:t>Karsten</a:t>
            </a:r>
            <a:r>
              <a:rPr lang="en-US" sz="2400" dirty="0">
                <a:solidFill>
                  <a:srgbClr val="FF0000"/>
                </a:solidFill>
              </a:rPr>
              <a:t> et al (</a:t>
            </a:r>
            <a:r>
              <a:rPr lang="en-US" sz="2400" dirty="0" smtClean="0">
                <a:solidFill>
                  <a:srgbClr val="FF0000"/>
                </a:solidFill>
              </a:rPr>
              <a:t>2010)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propose</a:t>
            </a:r>
            <a:r>
              <a:rPr lang="en-US" sz="2400" dirty="0"/>
              <a:t> standard for public performance indicators that could be used for increasing the accuracy of performance measurement in school that </a:t>
            </a:r>
            <a:r>
              <a:rPr lang="en-US" sz="2400" dirty="0" smtClean="0"/>
              <a:t>is value-added indicators. 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err="1" smtClean="0"/>
              <a:t>Perhatikan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pengarang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kita</a:t>
            </a:r>
            <a:r>
              <a:rPr lang="en-US" sz="2400" dirty="0" smtClean="0"/>
              <a:t> </a:t>
            </a:r>
            <a:r>
              <a:rPr lang="en-US" sz="2400" dirty="0" err="1" smtClean="0"/>
              <a:t>kutip</a:t>
            </a:r>
            <a:r>
              <a:rPr lang="en-US" sz="2400" dirty="0" smtClean="0"/>
              <a:t>,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depan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belakang</a:t>
            </a:r>
            <a:r>
              <a:rPr lang="en-US" sz="2400" dirty="0" smtClean="0"/>
              <a:t>. </a:t>
            </a:r>
          </a:p>
          <a:p>
            <a:pPr algn="just"/>
            <a:r>
              <a:rPr lang="en-US" sz="2400" dirty="0" err="1" smtClean="0"/>
              <a:t>Apabila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depan</a:t>
            </a:r>
            <a:r>
              <a:rPr lang="en-US" sz="2400" dirty="0" smtClean="0"/>
              <a:t>, </a:t>
            </a:r>
            <a:r>
              <a:rPr lang="en-US" sz="2400" dirty="0" err="1" smtClean="0"/>
              <a:t>gunakan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kata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sambung</a:t>
            </a: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sz="2400" dirty="0" err="1" smtClean="0"/>
              <a:t>Apabila</a:t>
            </a:r>
            <a:r>
              <a:rPr lang="en-US" sz="2400" dirty="0" smtClean="0"/>
              <a:t> </a:t>
            </a:r>
            <a:r>
              <a:rPr lang="en-US" sz="2400" dirty="0" err="1" smtClean="0"/>
              <a:t>mengambil</a:t>
            </a:r>
            <a:r>
              <a:rPr lang="en-US" sz="2400" dirty="0" smtClean="0"/>
              <a:t> </a:t>
            </a:r>
            <a:r>
              <a:rPr lang="en-US" sz="2400" dirty="0" err="1" smtClean="0"/>
              <a:t>referensi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penulis</a:t>
            </a:r>
            <a:r>
              <a:rPr lang="en-US" sz="2400" dirty="0" smtClean="0"/>
              <a:t> 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ternyata</a:t>
            </a:r>
            <a:r>
              <a:rPr lang="en-US" sz="2400" dirty="0" smtClean="0"/>
              <a:t> </a:t>
            </a:r>
            <a:r>
              <a:rPr lang="en-US" sz="2400" dirty="0" err="1" smtClean="0"/>
              <a:t>penulis</a:t>
            </a:r>
            <a:r>
              <a:rPr lang="en-US" sz="2400" dirty="0" smtClean="0"/>
              <a:t> A </a:t>
            </a:r>
            <a:r>
              <a:rPr lang="en-US" sz="2400" dirty="0" err="1" smtClean="0"/>
              <a:t>mengambil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penulis</a:t>
            </a:r>
            <a:r>
              <a:rPr lang="en-US" sz="2400" dirty="0" smtClean="0"/>
              <a:t> B, </a:t>
            </a:r>
            <a:r>
              <a:rPr lang="en-US" sz="2400" dirty="0" err="1" smtClean="0"/>
              <a:t>maka</a:t>
            </a:r>
            <a:r>
              <a:rPr lang="en-US" sz="2400" dirty="0" smtClean="0"/>
              <a:t>:</a:t>
            </a:r>
          </a:p>
          <a:p>
            <a:pPr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B (2010) </a:t>
            </a:r>
            <a:r>
              <a:rPr lang="en-US" sz="2400" dirty="0" err="1" smtClean="0"/>
              <a:t>dalam</a:t>
            </a:r>
            <a:r>
              <a:rPr lang="en-US" sz="2400" dirty="0" smtClean="0"/>
              <a:t> A (2012) </a:t>
            </a:r>
            <a:r>
              <a:rPr lang="en-US" sz="2400" dirty="0" err="1" smtClean="0"/>
              <a:t>berpendapat</a:t>
            </a:r>
            <a:r>
              <a:rPr lang="en-US" sz="2400" dirty="0" smtClean="0"/>
              <a:t>….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boim\My Documents\Downloads\servic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482453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Copy </a:t>
            </a:r>
            <a:r>
              <a:rPr lang="en-GB" sz="3200" dirty="0" err="1" smtClean="0"/>
              <a:t>sebuah</a:t>
            </a:r>
            <a:r>
              <a:rPr lang="en-GB" sz="3200" dirty="0" smtClean="0"/>
              <a:t> </a:t>
            </a:r>
            <a:r>
              <a:rPr lang="en-GB" sz="3200" dirty="0" err="1" smtClean="0"/>
              <a:t>bagan</a:t>
            </a:r>
            <a:r>
              <a:rPr lang="en-GB" sz="3200" dirty="0" smtClean="0"/>
              <a:t>/</a:t>
            </a:r>
            <a:r>
              <a:rPr lang="en-GB" sz="3200" dirty="0" err="1" smtClean="0"/>
              <a:t>tabel</a:t>
            </a:r>
            <a:r>
              <a:rPr lang="en-GB" sz="3200" dirty="0" smtClean="0"/>
              <a:t>/figure: </a:t>
            </a:r>
            <a:r>
              <a:rPr lang="en-GB" sz="3200" dirty="0" err="1" smtClean="0"/>
              <a:t>benar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dirty="0"/>
          </a:p>
          <a:p>
            <a:pPr>
              <a:buNone/>
            </a:pPr>
            <a:r>
              <a:rPr lang="tr-TR" dirty="0"/>
              <a:t> </a:t>
            </a:r>
            <a:endParaRPr lang="en-GB" sz="1900" dirty="0"/>
          </a:p>
          <a:p>
            <a:pPr>
              <a:buNone/>
            </a:pPr>
            <a:r>
              <a:rPr lang="en-GB" sz="1900" dirty="0" smtClean="0"/>
              <a:t>	</a:t>
            </a:r>
            <a:r>
              <a:rPr lang="tr-TR" sz="1900" dirty="0" smtClean="0"/>
              <a:t>Figure </a:t>
            </a:r>
            <a:r>
              <a:rPr lang="tr-TR" sz="1900" dirty="0"/>
              <a:t>1.1 The link in the Service-Profit Chain</a:t>
            </a:r>
            <a:endParaRPr lang="en-GB" sz="1900" dirty="0"/>
          </a:p>
          <a:p>
            <a:pPr>
              <a:buNone/>
            </a:pPr>
            <a:r>
              <a:rPr lang="en-GB" sz="1900" dirty="0" smtClean="0"/>
              <a:t>	</a:t>
            </a:r>
            <a:r>
              <a:rPr lang="tr-TR" sz="1900" dirty="0" smtClean="0"/>
              <a:t>SOURCE</a:t>
            </a:r>
            <a:r>
              <a:rPr lang="tr-TR" sz="1900" dirty="0"/>
              <a:t>: Adapted from Hesket, et al. (1994). “Putting the Service Chain to Work,” </a:t>
            </a:r>
            <a:r>
              <a:rPr lang="tr-TR" sz="1900" i="1" dirty="0"/>
              <a:t>Harvard Business Review</a:t>
            </a:r>
            <a:r>
              <a:rPr lang="tr-TR" sz="1900" dirty="0"/>
              <a:t>, March-April 1994, pp. 163-174. </a:t>
            </a:r>
            <a:endParaRPr lang="en-GB" sz="1900" dirty="0" smtClean="0"/>
          </a:p>
          <a:p>
            <a:pPr>
              <a:buNone/>
            </a:pPr>
            <a:endParaRPr lang="en-GB" sz="1900" dirty="0"/>
          </a:p>
          <a:p>
            <a:r>
              <a:rPr lang="en-GB" sz="2600" dirty="0" err="1" smtClean="0"/>
              <a:t>Perhatikan</a:t>
            </a:r>
            <a:r>
              <a:rPr lang="en-GB" sz="2600" dirty="0" smtClean="0"/>
              <a:t>: source </a:t>
            </a:r>
            <a:r>
              <a:rPr lang="en-GB" sz="2600" dirty="0" err="1" smtClean="0"/>
              <a:t>perlu</a:t>
            </a:r>
            <a:r>
              <a:rPr lang="en-GB" sz="2600" dirty="0" smtClean="0"/>
              <a:t> </a:t>
            </a:r>
            <a:r>
              <a:rPr lang="en-GB" sz="2600" dirty="0" err="1" smtClean="0"/>
              <a:t>disebutkan</a:t>
            </a:r>
            <a:r>
              <a:rPr lang="en-GB" sz="2600" dirty="0" smtClean="0"/>
              <a:t> </a:t>
            </a:r>
            <a:r>
              <a:rPr lang="en-GB" sz="2600" dirty="0" err="1" smtClean="0"/>
              <a:t>di</a:t>
            </a:r>
            <a:r>
              <a:rPr lang="en-GB" sz="2600" dirty="0" smtClean="0"/>
              <a:t> </a:t>
            </a:r>
            <a:r>
              <a:rPr lang="en-GB" sz="2600" dirty="0" err="1" smtClean="0"/>
              <a:t>bawah</a:t>
            </a:r>
            <a:r>
              <a:rPr lang="en-GB" sz="2600" dirty="0" smtClean="0"/>
              <a:t> </a:t>
            </a:r>
            <a:r>
              <a:rPr lang="en-GB" sz="2600" dirty="0" err="1" smtClean="0"/>
              <a:t>bagan</a:t>
            </a:r>
            <a:r>
              <a:rPr lang="en-GB" sz="2600" dirty="0" smtClean="0"/>
              <a:t>/</a:t>
            </a:r>
            <a:r>
              <a:rPr lang="en-GB" sz="2600" dirty="0" err="1" smtClean="0"/>
              <a:t>tabel</a:t>
            </a:r>
            <a:r>
              <a:rPr lang="en-GB" sz="2600" dirty="0" smtClean="0"/>
              <a:t>/figure </a:t>
            </a:r>
            <a:r>
              <a:rPr lang="en-GB" sz="2600" dirty="0" err="1" smtClean="0"/>
              <a:t>secara</a:t>
            </a:r>
            <a:r>
              <a:rPr lang="en-GB" sz="2600" dirty="0" smtClean="0"/>
              <a:t> </a:t>
            </a:r>
            <a:r>
              <a:rPr lang="en-GB" sz="2600" dirty="0" err="1" smtClean="0"/>
              <a:t>penuh</a:t>
            </a:r>
            <a:r>
              <a:rPr lang="en-GB" sz="2600" dirty="0" smtClean="0"/>
              <a:t> </a:t>
            </a:r>
            <a:r>
              <a:rPr lang="en-GB" sz="2600" dirty="0" err="1" smtClean="0"/>
              <a:t>seperti</a:t>
            </a:r>
            <a:r>
              <a:rPr lang="en-GB" sz="2600" dirty="0" smtClean="0"/>
              <a:t> </a:t>
            </a:r>
            <a:r>
              <a:rPr lang="en-GB" sz="2600" dirty="0" err="1" smtClean="0"/>
              <a:t>halnya</a:t>
            </a:r>
            <a:r>
              <a:rPr lang="en-GB" sz="2600" dirty="0" smtClean="0"/>
              <a:t> </a:t>
            </a:r>
            <a:r>
              <a:rPr lang="en-GB" sz="2600" dirty="0" err="1" smtClean="0"/>
              <a:t>membuat</a:t>
            </a:r>
            <a:r>
              <a:rPr lang="en-GB" sz="2600" dirty="0" smtClean="0"/>
              <a:t> </a:t>
            </a:r>
            <a:r>
              <a:rPr lang="en-GB" sz="2600" dirty="0" err="1" smtClean="0"/>
              <a:t>daftar</a:t>
            </a:r>
            <a:r>
              <a:rPr lang="en-GB" sz="2600" dirty="0" smtClean="0"/>
              <a:t> </a:t>
            </a:r>
            <a:r>
              <a:rPr lang="en-GB" sz="2600" dirty="0" err="1" smtClean="0"/>
              <a:t>pustaka</a:t>
            </a:r>
            <a:endParaRPr lang="en-GB" sz="26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Summarize: </a:t>
            </a:r>
            <a:r>
              <a:rPr lang="en-GB" dirty="0" err="1" smtClean="0"/>
              <a:t>benar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/>
              <a:t>Based on </a:t>
            </a:r>
            <a:r>
              <a:rPr lang="en-US" sz="2400" dirty="0" err="1"/>
              <a:t>Luo</a:t>
            </a:r>
            <a:r>
              <a:rPr lang="en-US" sz="2400" dirty="0"/>
              <a:t> (2007) </a:t>
            </a:r>
            <a:r>
              <a:rPr lang="en-US" sz="2400" dirty="0" smtClean="0"/>
              <a:t>idea, therefore </a:t>
            </a:r>
            <a:r>
              <a:rPr lang="en-US" sz="2400" dirty="0"/>
              <a:t>collective control should be developed in order to maintain advantages between two parties because private control has negative impact on the </a:t>
            </a:r>
            <a:r>
              <a:rPr lang="en-US" sz="2400" dirty="0" smtClean="0"/>
              <a:t>joint venture.</a:t>
            </a:r>
            <a:endParaRPr lang="en-GB" sz="2400" dirty="0"/>
          </a:p>
          <a:p>
            <a:endParaRPr lang="en-GB" dirty="0" smtClean="0"/>
          </a:p>
          <a:p>
            <a:r>
              <a:rPr lang="en-GB" dirty="0" err="1" smtClean="0"/>
              <a:t>Teknik</a:t>
            </a:r>
            <a:r>
              <a:rPr lang="en-GB" dirty="0" smtClean="0"/>
              <a:t> </a:t>
            </a:r>
            <a:r>
              <a:rPr lang="en-GB" dirty="0" err="1" smtClean="0"/>
              <a:t>penulisan</a:t>
            </a:r>
            <a:r>
              <a:rPr lang="en-GB" dirty="0" smtClean="0"/>
              <a:t>: </a:t>
            </a:r>
            <a:r>
              <a:rPr lang="en-GB" dirty="0" err="1" smtClean="0"/>
              <a:t>mirip</a:t>
            </a:r>
            <a:r>
              <a:rPr lang="en-GB" dirty="0" smtClean="0"/>
              <a:t> </a:t>
            </a:r>
            <a:r>
              <a:rPr lang="en-GB" i="1" dirty="0" smtClean="0"/>
              <a:t>paraphrase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Teknik-teknik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Perhatikan</a:t>
            </a:r>
            <a:r>
              <a:rPr lang="en-US" dirty="0"/>
              <a:t> </a:t>
            </a:r>
            <a:r>
              <a:rPr lang="en-US" dirty="0" err="1"/>
              <a:t>penyebutan</a:t>
            </a:r>
            <a:r>
              <a:rPr lang="en-US" dirty="0"/>
              <a:t> page number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kutipan</a:t>
            </a:r>
            <a:r>
              <a:rPr lang="en-US" dirty="0"/>
              <a:t>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i="1" u="sng" dirty="0"/>
              <a:t>direct quote</a:t>
            </a:r>
            <a:r>
              <a:rPr lang="en-US" i="1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i="1" u="sng" dirty="0"/>
              <a:t>copy</a:t>
            </a:r>
            <a:r>
              <a:rPr lang="en-US" dirty="0"/>
              <a:t>	</a:t>
            </a:r>
            <a:endParaRPr lang="en-GB" dirty="0"/>
          </a:p>
          <a:p>
            <a:pPr>
              <a:buNone/>
            </a:pPr>
            <a:r>
              <a:rPr lang="en-US" dirty="0" err="1"/>
              <a:t>Contoh</a:t>
            </a:r>
            <a:r>
              <a:rPr lang="en-US" dirty="0"/>
              <a:t>: </a:t>
            </a:r>
            <a:endParaRPr lang="en-GB" dirty="0"/>
          </a:p>
          <a:p>
            <a:r>
              <a:rPr lang="en-US" dirty="0" err="1"/>
              <a:t>Wijaya</a:t>
            </a:r>
            <a:r>
              <a:rPr lang="en-US" dirty="0"/>
              <a:t> (2010, p. 10) </a:t>
            </a:r>
            <a:endParaRPr lang="en-GB" dirty="0"/>
          </a:p>
          <a:p>
            <a:r>
              <a:rPr lang="en-US" dirty="0" err="1"/>
              <a:t>Wijaya</a:t>
            </a:r>
            <a:r>
              <a:rPr lang="en-US" dirty="0"/>
              <a:t> (2010, pp. 11,12)</a:t>
            </a:r>
            <a:endParaRPr lang="en-GB" dirty="0"/>
          </a:p>
          <a:p>
            <a:r>
              <a:rPr lang="en-US" dirty="0" err="1"/>
              <a:t>Wijaya</a:t>
            </a:r>
            <a:r>
              <a:rPr lang="en-US" dirty="0"/>
              <a:t> (2010, pp. 10-40)</a:t>
            </a:r>
            <a:endParaRPr lang="en-GB" dirty="0"/>
          </a:p>
          <a:p>
            <a:r>
              <a:rPr lang="en-US" dirty="0" err="1"/>
              <a:t>Wijaya</a:t>
            </a:r>
            <a:r>
              <a:rPr lang="en-US" dirty="0"/>
              <a:t> (2010, p. 1 of 2)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Daftar</a:t>
            </a:r>
            <a:r>
              <a:rPr lang="en-GB" dirty="0" smtClean="0"/>
              <a:t> </a:t>
            </a:r>
            <a:r>
              <a:rPr lang="en-GB" dirty="0" err="1" smtClean="0"/>
              <a:t>pustaka</a:t>
            </a:r>
            <a:r>
              <a:rPr lang="en-GB" dirty="0" smtClean="0"/>
              <a:t> </a:t>
            </a:r>
            <a:r>
              <a:rPr lang="en-GB" dirty="0" err="1" smtClean="0"/>
              <a:t>sumber</a:t>
            </a:r>
            <a:r>
              <a:rPr lang="en-GB" dirty="0" smtClean="0"/>
              <a:t> internet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	____________ </a:t>
            </a:r>
            <a:r>
              <a:rPr lang="en-US" sz="1800" dirty="0"/>
              <a:t>(2007). China World Textile Market [online]. Available from:  </a:t>
            </a:r>
            <a:r>
              <a:rPr lang="en-US" sz="1800" u="sng" dirty="0">
                <a:hlinkClick r:id="rId2"/>
              </a:rPr>
              <a:t>http://www.indotextiles.com/index.php?option=com_content&amp;task=view&amp;id=85&amp;Itemid=72</a:t>
            </a:r>
            <a:r>
              <a:rPr lang="en-US" sz="1800" dirty="0"/>
              <a:t> </a:t>
            </a:r>
            <a:endParaRPr lang="en-GB" sz="1800" dirty="0" smtClean="0"/>
          </a:p>
          <a:p>
            <a:pPr>
              <a:buNone/>
            </a:pPr>
            <a:r>
              <a:rPr lang="en-US" sz="1800" dirty="0" smtClean="0"/>
              <a:t>      </a:t>
            </a:r>
            <a:r>
              <a:rPr lang="en-US" sz="1800" dirty="0"/>
              <a:t>[Accessed 3 January 2010]</a:t>
            </a:r>
            <a:endParaRPr lang="en-GB" sz="1800" dirty="0"/>
          </a:p>
          <a:p>
            <a:pPr>
              <a:buNone/>
            </a:pPr>
            <a:r>
              <a:rPr lang="en-US" sz="1800" dirty="0"/>
              <a:t> </a:t>
            </a:r>
            <a:endParaRPr lang="en-GB" sz="1800" dirty="0"/>
          </a:p>
          <a:p>
            <a:pPr>
              <a:buNone/>
            </a:pPr>
            <a:r>
              <a:rPr lang="en-US" sz="1800" dirty="0" smtClean="0"/>
              <a:t>	Chan </a:t>
            </a:r>
            <a:r>
              <a:rPr lang="en-US" sz="1800" dirty="0"/>
              <a:t>A., (2006). Globalization and China’s “Race to the Bottom” in </a:t>
            </a:r>
            <a:r>
              <a:rPr lang="en-US" sz="1800" dirty="0" err="1"/>
              <a:t>Labour</a:t>
            </a:r>
            <a:r>
              <a:rPr lang="en-US" sz="1800" dirty="0"/>
              <a:t> Standards [online]. Available from: </a:t>
            </a:r>
            <a:r>
              <a:rPr lang="en-US" sz="1800" dirty="0" smtClean="0">
                <a:hlinkClick r:id="rId3"/>
              </a:rPr>
              <a:t>h</a:t>
            </a:r>
            <a:r>
              <a:rPr lang="en-US" sz="1800" u="sng" dirty="0" smtClean="0">
                <a:hlinkClick r:id="rId3"/>
              </a:rPr>
              <a:t>ttp</a:t>
            </a:r>
            <a:r>
              <a:rPr lang="en-US" sz="1800" u="sng" dirty="0">
                <a:hlinkClick r:id="rId3"/>
              </a:rPr>
              <a:t>://www.esocialsciences.com/data/articles/Document126102006590.7598383.pdf</a:t>
            </a:r>
            <a:r>
              <a:rPr lang="en-US" sz="1800" dirty="0"/>
              <a:t> 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[</a:t>
            </a:r>
            <a:r>
              <a:rPr lang="en-US" sz="1800" dirty="0"/>
              <a:t>Accessed 24 December 2009]</a:t>
            </a:r>
            <a:endParaRPr lang="en-GB" sz="1800" dirty="0"/>
          </a:p>
          <a:p>
            <a:pPr>
              <a:buNone/>
            </a:pPr>
            <a:r>
              <a:rPr lang="en-US" sz="1800" dirty="0"/>
              <a:t> 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Perhatikan</a:t>
            </a:r>
            <a:r>
              <a:rPr lang="en-US" sz="1800" dirty="0" smtClean="0"/>
              <a:t>: </a:t>
            </a:r>
            <a:r>
              <a:rPr lang="en-US" sz="1800" dirty="0" err="1" smtClean="0"/>
              <a:t>pengarang</a:t>
            </a:r>
            <a:r>
              <a:rPr lang="en-US" sz="1800" dirty="0" smtClean="0"/>
              <a:t>, </a:t>
            </a:r>
            <a:r>
              <a:rPr lang="en-US" sz="1800" dirty="0" err="1" smtClean="0"/>
              <a:t>tahun</a:t>
            </a:r>
            <a:r>
              <a:rPr lang="en-US" sz="1800" dirty="0" smtClean="0"/>
              <a:t>, </a:t>
            </a:r>
            <a:r>
              <a:rPr lang="en-US" sz="1800" dirty="0" err="1" smtClean="0"/>
              <a:t>judul</a:t>
            </a:r>
            <a:r>
              <a:rPr lang="en-US" sz="1800" dirty="0" smtClean="0"/>
              <a:t> </a:t>
            </a:r>
            <a:r>
              <a:rPr lang="en-US" sz="1800" dirty="0" err="1" smtClean="0"/>
              <a:t>artikel</a:t>
            </a:r>
            <a:r>
              <a:rPr lang="en-US" sz="1800" dirty="0" smtClean="0"/>
              <a:t>, </a:t>
            </a:r>
            <a:r>
              <a:rPr lang="en-US" sz="1800" dirty="0" err="1" smtClean="0"/>
              <a:t>alamat</a:t>
            </a:r>
            <a:r>
              <a:rPr lang="en-US" sz="1800" dirty="0" smtClean="0"/>
              <a:t> </a:t>
            </a:r>
            <a:r>
              <a:rPr lang="en-US" sz="1800" dirty="0" err="1" smtClean="0"/>
              <a:t>lengkap</a:t>
            </a:r>
            <a:r>
              <a:rPr lang="en-US" sz="1800" dirty="0" smtClean="0"/>
              <a:t> website </a:t>
            </a:r>
            <a:r>
              <a:rPr lang="en-US" sz="1800" dirty="0" err="1" smtClean="0"/>
              <a:t>wajib</a:t>
            </a:r>
            <a:r>
              <a:rPr lang="en-US" sz="1800" dirty="0" smtClean="0"/>
              <a:t> </a:t>
            </a:r>
            <a:r>
              <a:rPr lang="en-US" sz="1800" dirty="0" err="1" smtClean="0"/>
              <a:t>ditulis</a:t>
            </a:r>
            <a:r>
              <a:rPr lang="en-US" sz="1800" dirty="0" smtClean="0"/>
              <a:t>, </a:t>
            </a:r>
            <a:r>
              <a:rPr lang="en-US" sz="1800" dirty="0" err="1" smtClean="0"/>
              <a:t>ditambah</a:t>
            </a:r>
            <a:r>
              <a:rPr lang="en-US" sz="1800" dirty="0" smtClean="0"/>
              <a:t> </a:t>
            </a:r>
            <a:r>
              <a:rPr lang="en-US" sz="1800" dirty="0" err="1" smtClean="0"/>
              <a:t>lagi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tanggal</a:t>
            </a:r>
            <a:r>
              <a:rPr lang="en-US" sz="1800" dirty="0" smtClean="0"/>
              <a:t> </a:t>
            </a:r>
            <a:r>
              <a:rPr lang="en-US" sz="1800" dirty="0" err="1" smtClean="0"/>
              <a:t>akses</a:t>
            </a:r>
            <a:endParaRPr lang="en-GB" sz="1800" dirty="0"/>
          </a:p>
          <a:p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jurnal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2200" dirty="0" smtClean="0"/>
              <a:t>Chan, K</a:t>
            </a:r>
            <a:r>
              <a:rPr lang="en-US" sz="2200" dirty="0"/>
              <a:t>. W., &amp; Buckingham </a:t>
            </a:r>
            <a:r>
              <a:rPr lang="en-US" sz="2200" dirty="0" smtClean="0"/>
              <a:t>W</a:t>
            </a:r>
            <a:r>
              <a:rPr lang="en-US" sz="2200" dirty="0"/>
              <a:t>.</a:t>
            </a:r>
            <a:r>
              <a:rPr lang="en-US" sz="2200" dirty="0" smtClean="0"/>
              <a:t> </a:t>
            </a:r>
            <a:r>
              <a:rPr lang="en-US" sz="2200" dirty="0"/>
              <a:t>(2008). Is China Abolishing the </a:t>
            </a:r>
            <a:r>
              <a:rPr lang="en-US" sz="2200" dirty="0" err="1"/>
              <a:t>Hukou</a:t>
            </a:r>
            <a:r>
              <a:rPr lang="en-US" sz="2200" dirty="0"/>
              <a:t> System?. </a:t>
            </a:r>
            <a:r>
              <a:rPr lang="en-US" sz="2200" i="1" dirty="0"/>
              <a:t>The</a:t>
            </a:r>
            <a:r>
              <a:rPr lang="en-US" sz="2200" dirty="0"/>
              <a:t> </a:t>
            </a:r>
            <a:r>
              <a:rPr lang="en-US" sz="2200" i="1" dirty="0"/>
              <a:t>China Quarterly</a:t>
            </a:r>
            <a:r>
              <a:rPr lang="en-US" sz="2200" dirty="0"/>
              <a:t>. Vol. 195, pp. 582-606. </a:t>
            </a:r>
            <a:endParaRPr lang="en-GB" sz="2200" dirty="0"/>
          </a:p>
          <a:p>
            <a:pPr algn="just">
              <a:buNone/>
            </a:pPr>
            <a:r>
              <a:rPr lang="en-US" sz="2200" dirty="0"/>
              <a:t> </a:t>
            </a:r>
            <a:endParaRPr lang="en-GB" sz="2200" dirty="0"/>
          </a:p>
          <a:p>
            <a:pPr algn="just">
              <a:buNone/>
            </a:pPr>
            <a:r>
              <a:rPr lang="en-US" sz="2200" dirty="0" smtClean="0"/>
              <a:t>	Claro</a:t>
            </a:r>
            <a:r>
              <a:rPr lang="en-US" sz="2200" dirty="0"/>
              <a:t>, S. (2009). FDI Liberalization as Source of Comparative Advantage in China. </a:t>
            </a:r>
            <a:r>
              <a:rPr lang="en-US" sz="2200" i="1" dirty="0"/>
              <a:t>Review of Development Economics</a:t>
            </a:r>
            <a:r>
              <a:rPr lang="en-US" sz="2200" dirty="0"/>
              <a:t>, Vol. 13 (4), pp. 740-753.</a:t>
            </a:r>
            <a:endParaRPr lang="en-GB" sz="2200" dirty="0"/>
          </a:p>
          <a:p>
            <a:pPr algn="just">
              <a:buNone/>
            </a:pPr>
            <a:r>
              <a:rPr lang="en-US" sz="2200" dirty="0"/>
              <a:t> </a:t>
            </a:r>
            <a:endParaRPr lang="en-GB" sz="2200" dirty="0"/>
          </a:p>
          <a:p>
            <a:pPr algn="just">
              <a:buNone/>
            </a:pPr>
            <a:r>
              <a:rPr lang="en-GB" sz="2200" dirty="0" smtClean="0"/>
              <a:t>	</a:t>
            </a:r>
            <a:r>
              <a:rPr lang="tr-TR" sz="2200" dirty="0" smtClean="0"/>
              <a:t>Hesket</a:t>
            </a:r>
            <a:r>
              <a:rPr lang="tr-TR" sz="2200" dirty="0"/>
              <a:t>, J.L., Jones, T.O., Loveman G.W., Sasser, W.E. Jr., &amp; Schlesinger, L.A. (1994). Putting the Service Chain to Work. </a:t>
            </a:r>
            <a:r>
              <a:rPr lang="tr-TR" sz="2200" i="1" dirty="0"/>
              <a:t>Harvard Business Review</a:t>
            </a:r>
            <a:r>
              <a:rPr lang="tr-TR" sz="2200" dirty="0"/>
              <a:t>, March-April 1994, pp. 163-174.</a:t>
            </a:r>
            <a:endParaRPr lang="en-GB" sz="22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buku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2400" dirty="0" smtClean="0"/>
              <a:t>Harney</a:t>
            </a:r>
            <a:r>
              <a:rPr lang="en-US" sz="2400" dirty="0"/>
              <a:t>, A. (2009). </a:t>
            </a:r>
            <a:r>
              <a:rPr lang="en-US" sz="2400" i="1" dirty="0"/>
              <a:t>The China Price: The True Cost of Chinese Competitive Advantage</a:t>
            </a:r>
            <a:r>
              <a:rPr lang="en-US" sz="2400" dirty="0"/>
              <a:t>. London: Penguin Books.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buku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penulis</a:t>
            </a:r>
            <a:r>
              <a:rPr lang="en-GB" dirty="0" smtClean="0"/>
              <a:t> yang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editornya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2400" dirty="0" smtClean="0"/>
              <a:t>Holton</a:t>
            </a:r>
            <a:r>
              <a:rPr lang="en-US" sz="2400" dirty="0"/>
              <a:t>, R. H., “Marketing in China Following Economic Readjustment in 1979” in </a:t>
            </a:r>
            <a:r>
              <a:rPr lang="en-US" sz="2400" dirty="0" err="1"/>
              <a:t>Pegels</a:t>
            </a:r>
            <a:r>
              <a:rPr lang="en-US" sz="2400" dirty="0"/>
              <a:t>, C. C., (</a:t>
            </a:r>
            <a:r>
              <a:rPr lang="en-US" sz="2400" dirty="0" err="1"/>
              <a:t>ed</a:t>
            </a:r>
            <a:r>
              <a:rPr lang="en-US" sz="2400" dirty="0"/>
              <a:t>) (1987). </a:t>
            </a:r>
            <a:r>
              <a:rPr lang="en-US" sz="2400" i="1" dirty="0"/>
              <a:t>Management and Industry in China</a:t>
            </a:r>
            <a:r>
              <a:rPr lang="en-US" sz="2400" dirty="0"/>
              <a:t>. New York: </a:t>
            </a:r>
            <a:r>
              <a:rPr lang="en-US" sz="2400" dirty="0" err="1"/>
              <a:t>Praeger</a:t>
            </a:r>
            <a:r>
              <a:rPr lang="en-US" sz="2400" dirty="0"/>
              <a:t> Publisher.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Plagiarisme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Plagiarisme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, </a:t>
            </a:r>
            <a:r>
              <a:rPr lang="en-US" dirty="0" err="1"/>
              <a:t>opini</a:t>
            </a:r>
            <a:r>
              <a:rPr lang="en-US" dirty="0"/>
              <a:t>, data, </a:t>
            </a:r>
            <a:r>
              <a:rPr lang="en-US" dirty="0" err="1"/>
              <a:t>konsep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yang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lain yang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diaku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opini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lainnya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Harvard referencing system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bacaan</a:t>
            </a:r>
            <a:r>
              <a:rPr lang="en-GB" dirty="0" smtClean="0"/>
              <a:t> </a:t>
            </a:r>
            <a:r>
              <a:rPr lang="en-GB" dirty="0" err="1" smtClean="0"/>
              <a:t>lainnya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u="sng" dirty="0" smtClean="0">
                <a:hlinkClick r:id="rId2"/>
              </a:rPr>
              <a:t>http</a:t>
            </a:r>
            <a:r>
              <a:rPr lang="en-GB" u="sng" dirty="0">
                <a:hlinkClick r:id="rId2"/>
              </a:rPr>
              <a:t>://www.plagiarism.org/</a:t>
            </a:r>
            <a:r>
              <a:rPr lang="en-GB" dirty="0"/>
              <a:t> </a:t>
            </a:r>
          </a:p>
          <a:p>
            <a:pPr>
              <a:buNone/>
            </a:pPr>
            <a:r>
              <a:rPr lang="en-GB" dirty="0"/>
              <a:t> </a:t>
            </a:r>
          </a:p>
          <a:p>
            <a:pPr>
              <a:buNone/>
            </a:pPr>
            <a:r>
              <a:rPr lang="en-GB" u="sng" dirty="0">
                <a:hlinkClick r:id="rId3"/>
              </a:rPr>
              <a:t>http://</a:t>
            </a:r>
            <a:r>
              <a:rPr lang="en-GB" u="sng" dirty="0" smtClean="0">
                <a:hlinkClick r:id="rId3"/>
              </a:rPr>
              <a:t>owl.english.purdue.edu/owl/resource/5</a:t>
            </a:r>
          </a:p>
          <a:p>
            <a:pPr>
              <a:buNone/>
            </a:pPr>
            <a:r>
              <a:rPr lang="en-GB" u="sng" dirty="0" smtClean="0">
                <a:hlinkClick r:id="rId3"/>
              </a:rPr>
              <a:t>3/1</a:t>
            </a:r>
            <a:r>
              <a:rPr lang="en-GB" u="sng" dirty="0">
                <a:hlinkClick r:id="rId3"/>
              </a:rPr>
              <a:t>/</a:t>
            </a:r>
            <a:r>
              <a:rPr lang="en-GB" dirty="0"/>
              <a:t> </a:t>
            </a:r>
          </a:p>
          <a:p>
            <a:pPr>
              <a:buNone/>
            </a:pPr>
            <a:r>
              <a:rPr lang="en-GB" dirty="0"/>
              <a:t> 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err="1" smtClean="0"/>
              <a:t>Kesalahan</a:t>
            </a:r>
            <a:r>
              <a:rPr lang="en-GB" sz="3200" dirty="0" smtClean="0"/>
              <a:t> yang </a:t>
            </a:r>
            <a:r>
              <a:rPr lang="en-GB" sz="3200" dirty="0" err="1" smtClean="0"/>
              <a:t>sering</a:t>
            </a:r>
            <a:r>
              <a:rPr lang="en-GB" sz="3200" dirty="0" smtClean="0"/>
              <a:t> </a:t>
            </a:r>
            <a:r>
              <a:rPr lang="en-GB" sz="3200" dirty="0" err="1" smtClean="0"/>
              <a:t>muncul</a:t>
            </a:r>
            <a:r>
              <a:rPr lang="en-GB" sz="3200" dirty="0" smtClean="0"/>
              <a:t> </a:t>
            </a:r>
            <a:r>
              <a:rPr lang="en-GB" sz="3200" dirty="0" err="1" smtClean="0"/>
              <a:t>pada</a:t>
            </a:r>
            <a:r>
              <a:rPr lang="en-GB" sz="3200" dirty="0" smtClean="0"/>
              <a:t> </a:t>
            </a:r>
            <a:r>
              <a:rPr lang="en-GB" sz="3200" dirty="0" err="1" smtClean="0"/>
              <a:t>pembuatan</a:t>
            </a:r>
            <a:r>
              <a:rPr lang="en-GB" sz="3200" dirty="0" smtClean="0"/>
              <a:t> paper/essay/</a:t>
            </a:r>
            <a:r>
              <a:rPr lang="en-GB" sz="3200" dirty="0" err="1" smtClean="0"/>
              <a:t>skripsi</a:t>
            </a:r>
            <a:r>
              <a:rPr lang="en-GB" sz="3200" dirty="0" smtClean="0"/>
              <a:t>/</a:t>
            </a:r>
            <a:r>
              <a:rPr lang="en-GB" sz="3200" dirty="0" err="1" smtClean="0"/>
              <a:t>karya</a:t>
            </a:r>
            <a:r>
              <a:rPr lang="en-GB" sz="3200" dirty="0" smtClean="0"/>
              <a:t> </a:t>
            </a:r>
            <a:r>
              <a:rPr lang="en-GB" sz="3200" dirty="0" err="1" smtClean="0"/>
              <a:t>ilmiah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Mahasiswa</a:t>
            </a:r>
            <a:r>
              <a:rPr lang="en-GB" dirty="0" smtClean="0"/>
              <a:t> </a:t>
            </a:r>
            <a:r>
              <a:rPr lang="en-GB" dirty="0" err="1" smtClean="0"/>
              <a:t>lupa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menuliskan</a:t>
            </a:r>
            <a:r>
              <a:rPr lang="en-GB" dirty="0" smtClean="0"/>
              <a:t> </a:t>
            </a:r>
            <a:r>
              <a:rPr lang="en-GB" dirty="0" err="1" smtClean="0"/>
              <a:t>referensi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tulisannya</a:t>
            </a:r>
            <a:endParaRPr lang="en-GB" dirty="0" smtClean="0"/>
          </a:p>
          <a:p>
            <a:r>
              <a:rPr lang="en-GB" dirty="0" err="1" smtClean="0"/>
              <a:t>Referensi</a:t>
            </a:r>
            <a:r>
              <a:rPr lang="en-GB" dirty="0" smtClean="0"/>
              <a:t> yang </a:t>
            </a:r>
            <a:r>
              <a:rPr lang="en-GB" dirty="0" err="1" smtClean="0"/>
              <a:t>ditulis</a:t>
            </a:r>
            <a:r>
              <a:rPr lang="en-GB" dirty="0" smtClean="0"/>
              <a:t>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salah</a:t>
            </a:r>
            <a:endParaRPr lang="en-GB" dirty="0" smtClean="0"/>
          </a:p>
          <a:p>
            <a:r>
              <a:rPr lang="en-GB" dirty="0" err="1" smtClean="0"/>
              <a:t>Jumlah</a:t>
            </a:r>
            <a:r>
              <a:rPr lang="en-GB" dirty="0" smtClean="0"/>
              <a:t> </a:t>
            </a:r>
            <a:r>
              <a:rPr lang="en-GB" dirty="0" err="1" smtClean="0"/>
              <a:t>kata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disebutkan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halaman</a:t>
            </a:r>
            <a:r>
              <a:rPr lang="en-GB" dirty="0" smtClean="0"/>
              <a:t> cover</a:t>
            </a:r>
          </a:p>
          <a:p>
            <a:r>
              <a:rPr lang="en-GB" dirty="0" err="1" smtClean="0"/>
              <a:t>Daftar</a:t>
            </a:r>
            <a:r>
              <a:rPr lang="en-GB" dirty="0" smtClean="0"/>
              <a:t> </a:t>
            </a:r>
            <a:r>
              <a:rPr lang="en-GB" dirty="0" err="1" smtClean="0"/>
              <a:t>pustaka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urut</a:t>
            </a:r>
            <a:r>
              <a:rPr lang="en-GB" dirty="0" smtClean="0"/>
              <a:t> </a:t>
            </a:r>
            <a:r>
              <a:rPr lang="en-GB" dirty="0" err="1" smtClean="0"/>
              <a:t>abjad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lengkap</a:t>
            </a:r>
            <a:endParaRPr lang="en-GB" dirty="0" smtClean="0"/>
          </a:p>
          <a:p>
            <a:r>
              <a:rPr lang="en-GB" dirty="0" err="1" smtClean="0"/>
              <a:t>Kesalahan</a:t>
            </a:r>
            <a:r>
              <a:rPr lang="en-GB" dirty="0" smtClean="0"/>
              <a:t> </a:t>
            </a:r>
            <a:r>
              <a:rPr lang="en-GB" dirty="0" err="1" smtClean="0"/>
              <a:t>ketik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kesalahan</a:t>
            </a:r>
            <a:r>
              <a:rPr lang="en-GB" dirty="0" smtClean="0"/>
              <a:t> format </a:t>
            </a:r>
            <a:r>
              <a:rPr lang="en-GB" dirty="0" err="1" smtClean="0"/>
              <a:t>tulisan</a:t>
            </a:r>
            <a:endParaRPr lang="en-GB" dirty="0"/>
          </a:p>
          <a:p>
            <a:r>
              <a:rPr lang="en-GB" dirty="0" err="1" smtClean="0"/>
              <a:t>Isi</a:t>
            </a:r>
            <a:r>
              <a:rPr lang="en-GB" dirty="0" smtClean="0"/>
              <a:t> </a:t>
            </a:r>
            <a:r>
              <a:rPr lang="en-GB" dirty="0" err="1" smtClean="0"/>
              <a:t>tulisan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membahas</a:t>
            </a:r>
            <a:r>
              <a:rPr lang="en-GB" dirty="0" smtClean="0"/>
              <a:t> </a:t>
            </a:r>
            <a:r>
              <a:rPr lang="en-GB" dirty="0" err="1" smtClean="0"/>
              <a:t>judul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porsi</a:t>
            </a:r>
            <a:r>
              <a:rPr lang="en-GB" dirty="0" smtClean="0"/>
              <a:t> yang </a:t>
            </a:r>
            <a:r>
              <a:rPr lang="en-GB" dirty="0" err="1" smtClean="0"/>
              <a:t>seimbang</a:t>
            </a:r>
            <a:endParaRPr lang="en-GB" dirty="0" smtClean="0"/>
          </a:p>
          <a:p>
            <a:r>
              <a:rPr lang="en-GB" dirty="0" smtClean="0"/>
              <a:t>Copy paste </a:t>
            </a:r>
            <a:r>
              <a:rPr lang="en-GB" dirty="0" err="1" smtClean="0"/>
              <a:t>artikel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internet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Mendeley</a:t>
            </a:r>
            <a:r>
              <a:rPr lang="en-GB" dirty="0" smtClean="0"/>
              <a:t> Desktop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 up </a:t>
            </a:r>
            <a:r>
              <a:rPr lang="en-GB" dirty="0" err="1" smtClean="0"/>
              <a:t>dan</a:t>
            </a:r>
            <a:r>
              <a:rPr lang="en-GB" dirty="0" smtClean="0"/>
              <a:t> download program </a:t>
            </a:r>
            <a:r>
              <a:rPr lang="en-GB" dirty="0" err="1" smtClean="0"/>
              <a:t>melalui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www.mendeley.com</a:t>
            </a:r>
            <a:endParaRPr lang="en-GB" dirty="0" smtClean="0"/>
          </a:p>
          <a:p>
            <a:r>
              <a:rPr lang="en-GB" dirty="0" smtClean="0"/>
              <a:t>Install program</a:t>
            </a:r>
          </a:p>
          <a:p>
            <a:r>
              <a:rPr lang="en-GB" dirty="0" smtClean="0"/>
              <a:t>Connect internet</a:t>
            </a:r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melacak</a:t>
            </a:r>
            <a:r>
              <a:rPr lang="en-GB" dirty="0" smtClean="0"/>
              <a:t> metadata </a:t>
            </a:r>
            <a:r>
              <a:rPr lang="en-GB" dirty="0" err="1" smtClean="0"/>
              <a:t>sebuah</a:t>
            </a:r>
            <a:r>
              <a:rPr lang="en-GB" dirty="0" smtClean="0"/>
              <a:t> </a:t>
            </a:r>
            <a:r>
              <a:rPr lang="en-GB" dirty="0" err="1" smtClean="0"/>
              <a:t>artikel</a:t>
            </a:r>
            <a:r>
              <a:rPr lang="en-GB" dirty="0" smtClean="0"/>
              <a:t> </a:t>
            </a:r>
            <a:r>
              <a:rPr lang="en-GB" dirty="0" err="1" smtClean="0"/>
              <a:t>pdf</a:t>
            </a:r>
            <a:endParaRPr lang="en-GB" dirty="0" smtClean="0"/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dihubungkan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MSWord (</a:t>
            </a:r>
            <a:r>
              <a:rPr lang="en-GB" dirty="0" err="1" smtClean="0"/>
              <a:t>plugin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penulis</a:t>
            </a:r>
            <a:r>
              <a:rPr lang="en-GB" dirty="0" smtClean="0"/>
              <a:t> </a:t>
            </a:r>
            <a:r>
              <a:rPr lang="en-GB" dirty="0" err="1" smtClean="0"/>
              <a:t>membuat</a:t>
            </a:r>
            <a:r>
              <a:rPr lang="en-GB" dirty="0" smtClean="0"/>
              <a:t> </a:t>
            </a:r>
            <a:r>
              <a:rPr lang="en-GB" dirty="0" err="1" smtClean="0"/>
              <a:t>referensi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daftar</a:t>
            </a:r>
            <a:r>
              <a:rPr lang="en-GB" dirty="0" smtClean="0"/>
              <a:t> </a:t>
            </a:r>
            <a:r>
              <a:rPr lang="en-GB" dirty="0" err="1" smtClean="0"/>
              <a:t>pustaka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otomatis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Bentuk</a:t>
            </a:r>
            <a:r>
              <a:rPr lang="en-GB" dirty="0" smtClean="0"/>
              <a:t> </a:t>
            </a:r>
            <a:r>
              <a:rPr lang="en-GB" dirty="0" err="1" smtClean="0"/>
              <a:t>plagiarisme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yang </a:t>
            </a:r>
            <a:r>
              <a:rPr lang="en-US" dirty="0" err="1"/>
              <a:t>dikerjakan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lain, </a:t>
            </a:r>
            <a:r>
              <a:rPr lang="en-US" dirty="0" err="1"/>
              <a:t>dikumpulkan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.</a:t>
            </a:r>
            <a:endParaRPr lang="en-GB" dirty="0"/>
          </a:p>
          <a:p>
            <a:pPr lvl="0"/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ternyata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copy-paste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lain.</a:t>
            </a:r>
            <a:endParaRPr lang="en-GB" dirty="0"/>
          </a:p>
          <a:p>
            <a:pPr lvl="0"/>
            <a:r>
              <a:rPr lang="en-US" dirty="0" err="1"/>
              <a:t>Sebagian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copy-paste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lain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mencantumkan</a:t>
            </a:r>
            <a:r>
              <a:rPr lang="en-US" dirty="0"/>
              <a:t> </a:t>
            </a:r>
            <a:r>
              <a:rPr lang="en-US" dirty="0" err="1"/>
              <a:t>referensi</a:t>
            </a:r>
            <a:r>
              <a:rPr lang="en-US" dirty="0"/>
              <a:t> yang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.</a:t>
            </a:r>
            <a:endParaRPr lang="en-GB" dirty="0"/>
          </a:p>
          <a:p>
            <a:pPr lvl="0"/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mengumpulkan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kuliah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keterangan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ijin</a:t>
            </a:r>
            <a:r>
              <a:rPr lang="en-US" dirty="0"/>
              <a:t> </a:t>
            </a:r>
            <a:r>
              <a:rPr lang="en-US" dirty="0" err="1"/>
              <a:t>terlebih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Karya</a:t>
            </a:r>
            <a:r>
              <a:rPr lang="en-US" dirty="0" smtClean="0"/>
              <a:t> </a:t>
            </a:r>
            <a:r>
              <a:rPr lang="en-US" dirty="0" err="1"/>
              <a:t>ilmiah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paper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lain yang </a:t>
            </a:r>
            <a:r>
              <a:rPr lang="en-US" dirty="0" err="1"/>
              <a:t>dikerjakan</a:t>
            </a:r>
            <a:r>
              <a:rPr lang="en-US" dirty="0"/>
              <a:t> </a:t>
            </a:r>
            <a:r>
              <a:rPr lang="en-US" dirty="0" err="1"/>
              <a:t>mendadak</a:t>
            </a:r>
            <a:r>
              <a:rPr lang="en-US" dirty="0"/>
              <a:t> (last minutes) </a:t>
            </a:r>
            <a:r>
              <a:rPr lang="en-US" dirty="0" err="1"/>
              <a:t>rawan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plagiarisme</a:t>
            </a:r>
            <a:r>
              <a:rPr lang="en-US" dirty="0"/>
              <a:t>. </a:t>
            </a:r>
            <a:r>
              <a:rPr lang="en-US" dirty="0" err="1"/>
              <a:t>Waktu</a:t>
            </a:r>
            <a:r>
              <a:rPr lang="en-US" dirty="0"/>
              <a:t> yang </a:t>
            </a:r>
            <a:r>
              <a:rPr lang="en-US" dirty="0" err="1"/>
              <a:t>sempit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cenderung</a:t>
            </a:r>
            <a:r>
              <a:rPr lang="en-US" dirty="0"/>
              <a:t> </a:t>
            </a:r>
            <a:r>
              <a:rPr lang="en-US" dirty="0" err="1"/>
              <a:t>kelabakan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alasan</a:t>
            </a:r>
            <a:r>
              <a:rPr lang="en-US" dirty="0"/>
              <a:t>,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lupa</a:t>
            </a:r>
            <a:r>
              <a:rPr lang="en-US" dirty="0"/>
              <a:t>,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referensi</a:t>
            </a:r>
            <a:r>
              <a:rPr lang="en-US" dirty="0"/>
              <a:t> yang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.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paper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tugas-tugas</a:t>
            </a:r>
            <a:r>
              <a:rPr lang="en-US" dirty="0"/>
              <a:t> </a:t>
            </a:r>
            <a:r>
              <a:rPr lang="en-US" dirty="0" err="1"/>
              <a:t>kampus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mendadak</a:t>
            </a:r>
            <a:r>
              <a:rPr lang="en-US" dirty="0"/>
              <a:t>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Hukuman</a:t>
            </a:r>
            <a:r>
              <a:rPr lang="en-US" dirty="0"/>
              <a:t> </a:t>
            </a:r>
            <a:r>
              <a:rPr lang="en-US" dirty="0" err="1" smtClean="0"/>
              <a:t>Plagiarisme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Peringatan</a:t>
            </a:r>
            <a:endParaRPr lang="en-GB" dirty="0"/>
          </a:p>
          <a:p>
            <a:pPr lvl="0"/>
            <a:r>
              <a:rPr lang="en-US" dirty="0" err="1"/>
              <a:t>Skors</a:t>
            </a: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STIE </a:t>
            </a:r>
            <a:r>
              <a:rPr lang="en-US" dirty="0" err="1"/>
              <a:t>Swastamandiri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Cara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 smtClean="0"/>
              <a:t>plagiarisme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Pembuatan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paper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lain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kampus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rujukan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 yang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pemberian</a:t>
            </a:r>
            <a:r>
              <a:rPr lang="en-US" dirty="0"/>
              <a:t> </a:t>
            </a:r>
            <a:r>
              <a:rPr lang="en-US" dirty="0" err="1" smtClean="0"/>
              <a:t>referensi</a:t>
            </a:r>
            <a:endParaRPr lang="en-US" dirty="0" smtClean="0"/>
          </a:p>
          <a:p>
            <a:r>
              <a:rPr lang="en-US" dirty="0" err="1"/>
              <a:t>Referensi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disertakan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paper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lain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, </a:t>
            </a:r>
            <a:r>
              <a:rPr lang="en-US" dirty="0" err="1"/>
              <a:t>opini</a:t>
            </a:r>
            <a:r>
              <a:rPr lang="en-US" dirty="0"/>
              <a:t>, data, </a:t>
            </a:r>
            <a:r>
              <a:rPr lang="en-US" dirty="0" err="1"/>
              <a:t>konsep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 yang 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saja</a:t>
            </a:r>
            <a:r>
              <a:rPr lang="en-US" dirty="0"/>
              <a:t>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, </a:t>
            </a:r>
            <a:r>
              <a:rPr lang="en-US" dirty="0" err="1"/>
              <a:t>artikel</a:t>
            </a:r>
            <a:r>
              <a:rPr lang="en-US" dirty="0"/>
              <a:t>, </a:t>
            </a:r>
            <a:r>
              <a:rPr lang="en-US" dirty="0" err="1"/>
              <a:t>koran</a:t>
            </a:r>
            <a:r>
              <a:rPr lang="en-US" dirty="0"/>
              <a:t>, </a:t>
            </a:r>
            <a:r>
              <a:rPr lang="en-US" dirty="0" err="1"/>
              <a:t>majalah</a:t>
            </a:r>
            <a:r>
              <a:rPr lang="en-US" dirty="0"/>
              <a:t>, internet,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tulisan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elektronik</a:t>
            </a:r>
            <a:r>
              <a:rPr lang="en-US" dirty="0"/>
              <a:t>,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pernyataan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Cara-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Referensi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Quote (</a:t>
            </a:r>
            <a:r>
              <a:rPr lang="en-US" dirty="0" err="1"/>
              <a:t>mengambil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, </a:t>
            </a:r>
            <a:r>
              <a:rPr lang="en-US" dirty="0" err="1"/>
              <a:t>opini</a:t>
            </a:r>
            <a:r>
              <a:rPr lang="en-US" dirty="0"/>
              <a:t>, data, </a:t>
            </a:r>
            <a:r>
              <a:rPr lang="en-US" dirty="0" err="1"/>
              <a:t>konsep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)</a:t>
            </a:r>
            <a:endParaRPr lang="en-GB" dirty="0"/>
          </a:p>
          <a:p>
            <a:pPr lvl="0"/>
            <a:r>
              <a:rPr lang="en-US" dirty="0"/>
              <a:t>Copy (</a:t>
            </a:r>
            <a:r>
              <a:rPr lang="en-US" dirty="0" err="1"/>
              <a:t>menggunakan</a:t>
            </a:r>
            <a:r>
              <a:rPr lang="en-US" dirty="0"/>
              <a:t> data, </a:t>
            </a:r>
            <a:r>
              <a:rPr lang="en-US" dirty="0" err="1"/>
              <a:t>tabel</a:t>
            </a:r>
            <a:r>
              <a:rPr lang="en-US" dirty="0"/>
              <a:t>, </a:t>
            </a:r>
            <a:r>
              <a:rPr lang="en-US" dirty="0" err="1"/>
              <a:t>gambar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bagan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lain)</a:t>
            </a:r>
            <a:endParaRPr lang="en-GB" dirty="0"/>
          </a:p>
          <a:p>
            <a:pPr lvl="0"/>
            <a:r>
              <a:rPr lang="en-US" dirty="0" err="1"/>
              <a:t>Pharaprase</a:t>
            </a:r>
            <a:r>
              <a:rPr lang="en-US" dirty="0"/>
              <a:t> (</a:t>
            </a:r>
            <a:r>
              <a:rPr lang="en-US" dirty="0" err="1"/>
              <a:t>mengubah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, </a:t>
            </a:r>
            <a:r>
              <a:rPr lang="en-US" dirty="0" err="1"/>
              <a:t>opini</a:t>
            </a:r>
            <a:r>
              <a:rPr lang="en-US" dirty="0"/>
              <a:t>, data, </a:t>
            </a:r>
            <a:r>
              <a:rPr lang="en-US" dirty="0" err="1"/>
              <a:t>konsep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)</a:t>
            </a:r>
            <a:endParaRPr lang="en-GB" dirty="0"/>
          </a:p>
          <a:p>
            <a:r>
              <a:rPr lang="en-US" dirty="0" err="1"/>
              <a:t>Summarise</a:t>
            </a:r>
            <a:r>
              <a:rPr lang="en-US" dirty="0"/>
              <a:t> (</a:t>
            </a:r>
            <a:r>
              <a:rPr lang="en-US" dirty="0" err="1"/>
              <a:t>menyimpulkan</a:t>
            </a:r>
            <a:r>
              <a:rPr lang="en-US" dirty="0"/>
              <a:t> </a:t>
            </a:r>
            <a:r>
              <a:rPr lang="en-US" dirty="0" err="1"/>
              <a:t>ide</a:t>
            </a:r>
            <a:r>
              <a:rPr lang="en-US" dirty="0"/>
              <a:t>, </a:t>
            </a:r>
            <a:r>
              <a:rPr lang="en-US" dirty="0" err="1"/>
              <a:t>opini</a:t>
            </a:r>
            <a:r>
              <a:rPr lang="en-US" dirty="0"/>
              <a:t>, data, </a:t>
            </a:r>
            <a:r>
              <a:rPr lang="en-US" dirty="0" err="1"/>
              <a:t>konsep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Quote: </a:t>
            </a:r>
            <a:r>
              <a:rPr lang="en-GB" dirty="0" err="1" smtClean="0"/>
              <a:t>Salah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Another reason to choose SERVQUAL method is because of the survey result indicates there are still 21 aspects in negative scores gap. This will provide a good guidance to the management where to priorities its resources. Chong, et al. (1999, p.10) </a:t>
            </a:r>
            <a:r>
              <a:rPr lang="en-US" dirty="0" smtClean="0"/>
              <a:t>stated There </a:t>
            </a:r>
            <a:r>
              <a:rPr lang="en-US" dirty="0"/>
              <a:t>have been many arguments about whether SERVQUAL should be replaced by SERVPERF (an expectation only measure). SERVQUAL may be a better driver for service quality goals when the expectation of the customer is higher than the perception as it gives the firm a clear objective to work towards. However, when the firm outperforms the customer’s expectation, the performance of the firm will now drive customer’s expectation. In such cases, the SERVPERF measure becomes a more suitable </a:t>
            </a:r>
            <a:r>
              <a:rPr lang="en-US" dirty="0" smtClean="0"/>
              <a:t>driver.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Direct Quote: </a:t>
            </a:r>
            <a:r>
              <a:rPr lang="en-GB" sz="2000" dirty="0" err="1" smtClean="0"/>
              <a:t>Benar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err="1" smtClean="0"/>
              <a:t>lebih</a:t>
            </a:r>
            <a:r>
              <a:rPr lang="en-GB" sz="2000" dirty="0" smtClean="0"/>
              <a:t> </a:t>
            </a:r>
            <a:r>
              <a:rPr lang="en-GB" sz="2000" dirty="0" err="1" smtClean="0"/>
              <a:t>dari</a:t>
            </a:r>
            <a:r>
              <a:rPr lang="en-GB" sz="2000" dirty="0" smtClean="0"/>
              <a:t> 30 </a:t>
            </a:r>
            <a:r>
              <a:rPr lang="en-GB" sz="2000" dirty="0" err="1" smtClean="0"/>
              <a:t>kata</a:t>
            </a:r>
            <a:r>
              <a:rPr lang="en-GB" sz="2000" dirty="0" smtClean="0"/>
              <a:t>: </a:t>
            </a:r>
            <a:r>
              <a:rPr lang="en-GB" sz="2000" dirty="0" err="1" smtClean="0"/>
              <a:t>buat</a:t>
            </a:r>
            <a:r>
              <a:rPr lang="en-GB" sz="2000" dirty="0" smtClean="0"/>
              <a:t> </a:t>
            </a:r>
            <a:r>
              <a:rPr lang="en-GB" sz="2000" dirty="0" err="1" smtClean="0"/>
              <a:t>paragraf</a:t>
            </a:r>
            <a:r>
              <a:rPr lang="en-GB" sz="2000" dirty="0" smtClean="0"/>
              <a:t> </a:t>
            </a:r>
            <a:r>
              <a:rPr lang="en-GB" sz="2000" dirty="0" err="1" smtClean="0"/>
              <a:t>sendiri</a:t>
            </a:r>
            <a:r>
              <a:rPr lang="en-GB" sz="2000" dirty="0" smtClean="0"/>
              <a:t>, </a:t>
            </a:r>
            <a:r>
              <a:rPr lang="en-GB" sz="2000" dirty="0" err="1" smtClean="0"/>
              <a:t>huruf</a:t>
            </a:r>
            <a:r>
              <a:rPr lang="en-GB" sz="2000" dirty="0" smtClean="0"/>
              <a:t> </a:t>
            </a:r>
            <a:r>
              <a:rPr lang="en-GB" sz="2000" dirty="0" err="1" smtClean="0"/>
              <a:t>lebih</a:t>
            </a:r>
            <a:r>
              <a:rPr lang="en-GB" sz="2000" dirty="0" smtClean="0"/>
              <a:t> </a:t>
            </a:r>
            <a:r>
              <a:rPr lang="en-GB" sz="2000" dirty="0" err="1" smtClean="0"/>
              <a:t>kecil</a:t>
            </a:r>
            <a:r>
              <a:rPr lang="en-GB" sz="2000" dirty="0" smtClean="0"/>
              <a:t> </a:t>
            </a:r>
            <a:r>
              <a:rPr lang="en-GB" sz="2000" dirty="0" err="1" smtClean="0"/>
              <a:t>dan</a:t>
            </a:r>
            <a:r>
              <a:rPr lang="en-GB" sz="2000" dirty="0" smtClean="0"/>
              <a:t> </a:t>
            </a:r>
            <a:r>
              <a:rPr lang="en-GB" sz="2000" dirty="0" err="1" smtClean="0"/>
              <a:t>lebih</a:t>
            </a:r>
            <a:r>
              <a:rPr lang="en-GB" sz="2000" dirty="0" smtClean="0"/>
              <a:t>  </a:t>
            </a:r>
            <a:r>
              <a:rPr lang="en-GB" sz="2000" dirty="0" err="1" smtClean="0"/>
              <a:t>menjorok</a:t>
            </a:r>
            <a:r>
              <a:rPr lang="en-GB" sz="2000" dirty="0" smtClean="0"/>
              <a:t> </a:t>
            </a:r>
            <a:r>
              <a:rPr lang="en-GB" sz="2000" dirty="0" err="1" smtClean="0"/>
              <a:t>ke</a:t>
            </a:r>
            <a:r>
              <a:rPr lang="en-GB" sz="2000" dirty="0" smtClean="0"/>
              <a:t> </a:t>
            </a:r>
            <a:r>
              <a:rPr lang="en-GB" sz="2000" dirty="0" err="1" smtClean="0"/>
              <a:t>kanan</a:t>
            </a:r>
            <a:r>
              <a:rPr lang="en-GB" sz="2000" dirty="0" smtClean="0"/>
              <a:t> </a:t>
            </a:r>
            <a:r>
              <a:rPr lang="en-GB" sz="2000" dirty="0" err="1" smtClean="0"/>
              <a:t>dan</a:t>
            </a:r>
            <a:r>
              <a:rPr lang="en-GB" sz="2000" dirty="0" smtClean="0"/>
              <a:t> </a:t>
            </a:r>
            <a:r>
              <a:rPr lang="en-GB" sz="2000" dirty="0" err="1" smtClean="0"/>
              <a:t>ke</a:t>
            </a:r>
            <a:r>
              <a:rPr lang="en-GB" sz="2000" dirty="0" smtClean="0"/>
              <a:t> </a:t>
            </a:r>
            <a:r>
              <a:rPr lang="en-GB" sz="2000" dirty="0" err="1" smtClean="0"/>
              <a:t>kiri</a:t>
            </a:r>
            <a:r>
              <a:rPr lang="en-GB" sz="2000" dirty="0" smtClean="0"/>
              <a:t>, </a:t>
            </a:r>
            <a:r>
              <a:rPr lang="en-GB" sz="2000" dirty="0" err="1" smtClean="0"/>
              <a:t>beri</a:t>
            </a:r>
            <a:r>
              <a:rPr lang="en-GB" sz="2000" dirty="0" smtClean="0"/>
              <a:t> </a:t>
            </a:r>
            <a:r>
              <a:rPr lang="en-GB" sz="2000" dirty="0" err="1" smtClean="0"/>
              <a:t>tanda</a:t>
            </a:r>
            <a:r>
              <a:rPr lang="en-GB" sz="2000" dirty="0" smtClean="0"/>
              <a:t> </a:t>
            </a:r>
            <a:r>
              <a:rPr lang="en-GB" sz="2000" dirty="0" err="1" smtClean="0"/>
              <a:t>petik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	Another reason to choose SERVQUAL method is because of the survey result indicates there are still 21 aspects in negative scores gap. This will provide a good guidance to the management where to priorities its resources. </a:t>
            </a:r>
            <a:r>
              <a:rPr lang="en-US" dirty="0" smtClean="0">
                <a:solidFill>
                  <a:srgbClr val="FF0000"/>
                </a:solidFill>
              </a:rPr>
              <a:t>Chong, et al. (1999, p.10) </a:t>
            </a:r>
            <a:r>
              <a:rPr lang="en-US" dirty="0" smtClean="0"/>
              <a:t>stated </a:t>
            </a:r>
          </a:p>
          <a:p>
            <a:pPr algn="just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sz="2400" dirty="0" smtClean="0"/>
              <a:t>There have been many arguments about whether SERVQUAL 	should 	be replaced by SERVPERF (an expectation only measure). 	SERVQUAL may be a better driver for service quality 	goals when the 	expectation of the customer is higher than the perception as it 	gives the firm a clear objective to work towards. However, when 	the firm outperforms the customer’s expectation, the 	performance of the firm will now drive customer’s expectation. 	In such cases, the SERVPERF measure becomes a more 	suitable driver</a:t>
            </a:r>
            <a:r>
              <a:rPr lang="en-US" sz="2400" dirty="0" smtClean="0">
                <a:solidFill>
                  <a:srgbClr val="FF0000"/>
                </a:solidFill>
              </a:rPr>
              <a:t>”</a:t>
            </a:r>
            <a:r>
              <a:rPr lang="en-US" sz="2400" dirty="0" smtClean="0"/>
              <a:t>. 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736</Words>
  <Application>Microsoft Office PowerPoint</Application>
  <PresentationFormat>On-screen Show (4:3)</PresentationFormat>
  <Paragraphs>108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Referencing System and Avoiding Plagiarism</vt:lpstr>
      <vt:lpstr>Plagiarisme</vt:lpstr>
      <vt:lpstr>Bentuk plagiarisme</vt:lpstr>
      <vt:lpstr>Tips</vt:lpstr>
      <vt:lpstr>Hukuman Plagiarisme</vt:lpstr>
      <vt:lpstr>Cara menghindari plagiarisme</vt:lpstr>
      <vt:lpstr>Cara-cara Referensi</vt:lpstr>
      <vt:lpstr>Direct Quote: Salah</vt:lpstr>
      <vt:lpstr>Direct Quote: Benar  lebih dari 30 kata: buat paragraf sendiri, huruf lebih kecil dan lebih  menjorok ke kanan dan ke kiri, beri tanda petik</vt:lpstr>
      <vt:lpstr>Direct quote: benar kurang dari 30 kata, tidak perlu buat paragraf baru</vt:lpstr>
      <vt:lpstr>Pharaprase: benar</vt:lpstr>
      <vt:lpstr>Pharaprase: benar</vt:lpstr>
      <vt:lpstr>Copy sebuah bagan/tabel/figure: benar</vt:lpstr>
      <vt:lpstr>Summarize: benar</vt:lpstr>
      <vt:lpstr>Teknik-teknik</vt:lpstr>
      <vt:lpstr>Daftar pustaka sumber internet</vt:lpstr>
      <vt:lpstr>Sumber jurnal</vt:lpstr>
      <vt:lpstr>Sumber buku</vt:lpstr>
      <vt:lpstr>Sumber buku dari banyak penulis yang ada editornya</vt:lpstr>
      <vt:lpstr>Sumber lainnya</vt:lpstr>
      <vt:lpstr>Sumber bacaan lainnya</vt:lpstr>
      <vt:lpstr>Kesalahan yang sering muncul pada pembuatan paper/essay/skripsi/karya ilmiah</vt:lpstr>
      <vt:lpstr>Mendeley Desktop 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Referencing System and Avoiding Plagiarism</dc:title>
  <dc:creator>Ibrahim</dc:creator>
  <cp:lastModifiedBy>Ibrahim</cp:lastModifiedBy>
  <cp:revision>34</cp:revision>
  <dcterms:created xsi:type="dcterms:W3CDTF">2012-01-22T21:53:20Z</dcterms:created>
  <dcterms:modified xsi:type="dcterms:W3CDTF">2012-01-23T03:51:51Z</dcterms:modified>
</cp:coreProperties>
</file>