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5" r:id="rId22"/>
    <p:sldId id="277" r:id="rId23"/>
    <p:sldId id="278" r:id="rId24"/>
    <p:sldId id="279" r:id="rId25"/>
    <p:sldId id="280" r:id="rId26"/>
    <p:sldId id="281" r:id="rId27"/>
    <p:sldId id="282" r:id="rId2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139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380625-5489-4E65-95B9-73AD0262DD86}" type="datetimeFigureOut">
              <a:rPr lang="en-GB" smtClean="0"/>
              <a:t>23/01/2012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8C4AA7-FE2A-4378-B220-3F7FE9A243FC}" type="slidenum">
              <a:rPr lang="en-GB" smtClean="0"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socialsciences.com/data/articles/Document126102006590.7598383.pdf" TargetMode="External"/><Relationship Id="rId2" Type="http://schemas.openxmlformats.org/officeDocument/2006/relationships/hyperlink" Target="http://www.indotextiles.com/index.php?option=com_content&amp;task=view&amp;id=85&amp;Itemid=72" TargetMode="Externa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hyperlink" Target="http://owl.english.purdue.edu/owl/resource/563/1/" TargetMode="External"/><Relationship Id="rId2" Type="http://schemas.openxmlformats.org/officeDocument/2006/relationships/hyperlink" Target="http://www.plagiarism.org/" TargetMode="Externa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mendeley.com/" TargetMode="Externa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i="1" dirty="0" smtClean="0"/>
              <a:t>Referencing System and Avoiding Plagiarism</a:t>
            </a:r>
            <a:endParaRPr lang="en-GB" i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23 January 2012</a:t>
            </a:r>
          </a:p>
          <a:p>
            <a:r>
              <a:rPr lang="en-GB" dirty="0" smtClean="0"/>
              <a:t>Ibrahim F </a:t>
            </a:r>
            <a:r>
              <a:rPr lang="en-GB" dirty="0" err="1" smtClean="0"/>
              <a:t>Wijaya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GB" sz="2800" dirty="0" smtClean="0"/>
              <a:t>Direct quote: </a:t>
            </a:r>
            <a:r>
              <a:rPr lang="en-GB" sz="2800" dirty="0" err="1" smtClean="0"/>
              <a:t>benar</a:t>
            </a:r>
            <a:r>
              <a:rPr lang="en-GB" sz="2800" dirty="0" smtClean="0"/>
              <a:t/>
            </a:r>
            <a:br>
              <a:rPr lang="en-GB" sz="2800" dirty="0" smtClean="0"/>
            </a:br>
            <a:r>
              <a:rPr lang="en-GB" sz="2800" dirty="0" err="1" smtClean="0"/>
              <a:t>kurang</a:t>
            </a:r>
            <a:r>
              <a:rPr lang="en-GB" sz="2800" dirty="0" smtClean="0"/>
              <a:t> </a:t>
            </a:r>
            <a:r>
              <a:rPr lang="en-GB" sz="2800" dirty="0" err="1" smtClean="0"/>
              <a:t>dari</a:t>
            </a:r>
            <a:r>
              <a:rPr lang="en-GB" sz="2800" dirty="0" smtClean="0"/>
              <a:t> 30 </a:t>
            </a:r>
            <a:r>
              <a:rPr lang="en-GB" sz="2800" dirty="0" err="1" smtClean="0"/>
              <a:t>kata</a:t>
            </a:r>
            <a:r>
              <a:rPr lang="en-GB" sz="2800" dirty="0" smtClean="0"/>
              <a:t>, </a:t>
            </a:r>
            <a:r>
              <a:rPr lang="en-GB" sz="2800" dirty="0" err="1" smtClean="0"/>
              <a:t>tidak</a:t>
            </a:r>
            <a:r>
              <a:rPr lang="en-GB" sz="2800" dirty="0" smtClean="0"/>
              <a:t> </a:t>
            </a:r>
            <a:r>
              <a:rPr lang="en-GB" sz="2800" dirty="0" err="1" smtClean="0"/>
              <a:t>perlu</a:t>
            </a:r>
            <a:r>
              <a:rPr lang="en-GB" sz="2800" dirty="0" smtClean="0"/>
              <a:t> </a:t>
            </a:r>
            <a:r>
              <a:rPr lang="en-GB" sz="2800" dirty="0" err="1" smtClean="0"/>
              <a:t>buat</a:t>
            </a:r>
            <a:r>
              <a:rPr lang="en-GB" sz="2800" dirty="0" smtClean="0"/>
              <a:t> </a:t>
            </a:r>
            <a:r>
              <a:rPr lang="en-GB" sz="2800" dirty="0" err="1" smtClean="0"/>
              <a:t>paragraf</a:t>
            </a:r>
            <a:r>
              <a:rPr lang="en-GB" sz="2800" dirty="0" smtClean="0"/>
              <a:t> </a:t>
            </a:r>
            <a:r>
              <a:rPr lang="en-GB" sz="2800" dirty="0" err="1" smtClean="0"/>
              <a:t>baru</a:t>
            </a:r>
            <a:endParaRPr lang="en-GB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en-US" dirty="0" smtClean="0"/>
              <a:t>	</a:t>
            </a:r>
            <a:r>
              <a:rPr lang="en-US" sz="2800" dirty="0" smtClean="0">
                <a:solidFill>
                  <a:srgbClr val="FF0000"/>
                </a:solidFill>
              </a:rPr>
              <a:t>Claro </a:t>
            </a:r>
            <a:r>
              <a:rPr lang="en-US" sz="2800" dirty="0">
                <a:solidFill>
                  <a:srgbClr val="FF0000"/>
                </a:solidFill>
              </a:rPr>
              <a:t>(2009, p. 745)</a:t>
            </a:r>
            <a:r>
              <a:rPr lang="en-US" sz="2800" dirty="0"/>
              <a:t> found that </a:t>
            </a:r>
            <a:r>
              <a:rPr lang="en-US" sz="2800" dirty="0">
                <a:solidFill>
                  <a:srgbClr val="FF0000"/>
                </a:solidFill>
              </a:rPr>
              <a:t>“</a:t>
            </a:r>
            <a:r>
              <a:rPr lang="en-US" sz="2800" dirty="0"/>
              <a:t>FDI liberalization in China enhance the productivity of labor which stimulates the rising of China’s </a:t>
            </a:r>
            <a:r>
              <a:rPr lang="en-US" sz="2800" dirty="0" smtClean="0"/>
              <a:t>export</a:t>
            </a:r>
            <a:r>
              <a:rPr lang="en-US" sz="2800" dirty="0" smtClean="0">
                <a:solidFill>
                  <a:srgbClr val="FF0000"/>
                </a:solidFill>
              </a:rPr>
              <a:t>”.</a:t>
            </a:r>
            <a:endParaRPr lang="en-GB" dirty="0">
              <a:solidFill>
                <a:srgbClr val="FF0000"/>
              </a:solidFill>
            </a:endParaRPr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Pharaprase</a:t>
            </a:r>
            <a:r>
              <a:rPr lang="en-GB" dirty="0" smtClean="0"/>
              <a:t>: </a:t>
            </a:r>
            <a:r>
              <a:rPr lang="en-GB" dirty="0" err="1" smtClean="0"/>
              <a:t>benar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>
              <a:buNone/>
            </a:pPr>
            <a:r>
              <a:rPr lang="en-US" sz="2400" dirty="0" smtClean="0"/>
              <a:t>	A </a:t>
            </a:r>
            <a:r>
              <a:rPr lang="en-US" sz="2400" dirty="0"/>
              <a:t>range of targets set up by government emerged to increase the accountability of government </a:t>
            </a:r>
            <a:r>
              <a:rPr lang="en-US" sz="2400" dirty="0">
                <a:solidFill>
                  <a:srgbClr val="FF0000"/>
                </a:solidFill>
              </a:rPr>
              <a:t>(Broadbent, </a:t>
            </a:r>
            <a:r>
              <a:rPr lang="en-US" sz="2400" dirty="0" smtClean="0">
                <a:solidFill>
                  <a:srgbClr val="FF0000"/>
                </a:solidFill>
              </a:rPr>
              <a:t>2007). </a:t>
            </a:r>
            <a:r>
              <a:rPr lang="en-US" sz="2400" dirty="0"/>
              <a:t>However, performance measurement based on this concept could lead to dysfunctional behavior because the user of the performance information will highlight the target achievement </a:t>
            </a:r>
            <a:r>
              <a:rPr lang="en-US" sz="2400" dirty="0">
                <a:solidFill>
                  <a:srgbClr val="FF0000"/>
                </a:solidFill>
              </a:rPr>
              <a:t>(</a:t>
            </a:r>
            <a:r>
              <a:rPr lang="en-US" sz="2400" dirty="0" err="1">
                <a:solidFill>
                  <a:srgbClr val="FF0000"/>
                </a:solidFill>
              </a:rPr>
              <a:t>Propper</a:t>
            </a:r>
            <a:r>
              <a:rPr lang="en-US" sz="2400" dirty="0">
                <a:solidFill>
                  <a:srgbClr val="FF0000"/>
                </a:solidFill>
              </a:rPr>
              <a:t> and Wilson, 2003; Broadbent, 2007; </a:t>
            </a:r>
            <a:r>
              <a:rPr lang="en-US" sz="2400" dirty="0" err="1">
                <a:solidFill>
                  <a:srgbClr val="FF0000"/>
                </a:solidFill>
              </a:rPr>
              <a:t>Karsten</a:t>
            </a:r>
            <a:r>
              <a:rPr lang="en-US" sz="2400" dirty="0">
                <a:solidFill>
                  <a:srgbClr val="FF0000"/>
                </a:solidFill>
              </a:rPr>
              <a:t> et al, 2010). </a:t>
            </a:r>
            <a:endParaRPr lang="en-US" sz="2400" dirty="0" smtClean="0">
              <a:solidFill>
                <a:srgbClr val="FF0000"/>
              </a:solidFill>
            </a:endParaRPr>
          </a:p>
          <a:p>
            <a:pPr algn="just"/>
            <a:r>
              <a:rPr lang="en-US" sz="2400" dirty="0" err="1" smtClean="0"/>
              <a:t>Perhatikan</a:t>
            </a:r>
            <a:r>
              <a:rPr lang="en-US" sz="2400" dirty="0" smtClean="0"/>
              <a:t>: </a:t>
            </a:r>
          </a:p>
          <a:p>
            <a:pPr algn="just"/>
            <a:r>
              <a:rPr lang="en-US" sz="2400" dirty="0" smtClean="0"/>
              <a:t>Yang </a:t>
            </a:r>
            <a:r>
              <a:rPr lang="en-US" sz="2400" dirty="0" err="1" smtClean="0"/>
              <a:t>dipakai</a:t>
            </a:r>
            <a:r>
              <a:rPr lang="en-US" sz="2400" dirty="0" smtClean="0"/>
              <a:t> </a:t>
            </a:r>
            <a:r>
              <a:rPr lang="en-US" sz="2400" dirty="0" err="1" smtClean="0"/>
              <a:t>adalah</a:t>
            </a:r>
            <a:r>
              <a:rPr lang="en-US" sz="2400" dirty="0" smtClean="0"/>
              <a:t> </a:t>
            </a:r>
            <a:r>
              <a:rPr lang="en-US" sz="2400" dirty="0" err="1" smtClean="0"/>
              <a:t>nama</a:t>
            </a:r>
            <a:r>
              <a:rPr lang="en-US" sz="2400" dirty="0" smtClean="0"/>
              <a:t> </a:t>
            </a:r>
            <a:r>
              <a:rPr lang="en-US" sz="2400" dirty="0" err="1" smtClean="0"/>
              <a:t>belakang</a:t>
            </a:r>
            <a:r>
              <a:rPr lang="en-US" sz="2400" dirty="0" smtClean="0"/>
              <a:t> </a:t>
            </a:r>
            <a:r>
              <a:rPr lang="en-US" sz="2400" dirty="0" err="1" smtClean="0"/>
              <a:t>pengarang</a:t>
            </a:r>
            <a:r>
              <a:rPr lang="en-US" sz="2400" dirty="0" smtClean="0"/>
              <a:t>, </a:t>
            </a:r>
            <a:r>
              <a:rPr lang="en-US" sz="2400" dirty="0" err="1" smtClean="0"/>
              <a:t>perhatikan</a:t>
            </a:r>
            <a:r>
              <a:rPr lang="en-US" sz="2400" dirty="0" smtClean="0"/>
              <a:t> </a:t>
            </a:r>
            <a:r>
              <a:rPr lang="en-US" sz="2400" dirty="0" err="1" smtClean="0"/>
              <a:t>jika</a:t>
            </a:r>
            <a:r>
              <a:rPr lang="en-US" sz="2400" dirty="0" smtClean="0"/>
              <a:t> </a:t>
            </a:r>
            <a:r>
              <a:rPr lang="en-US" sz="2400" dirty="0" err="1" smtClean="0"/>
              <a:t>penulis</a:t>
            </a:r>
            <a:r>
              <a:rPr lang="en-US" sz="2400" dirty="0" smtClean="0"/>
              <a:t> </a:t>
            </a:r>
            <a:r>
              <a:rPr lang="en-US" sz="2400" dirty="0" err="1" smtClean="0"/>
              <a:t>artikelnya</a:t>
            </a:r>
            <a:r>
              <a:rPr lang="en-US" sz="2400" dirty="0" smtClean="0"/>
              <a:t> 2 </a:t>
            </a:r>
            <a:r>
              <a:rPr lang="en-US" sz="2400" dirty="0" err="1" smtClean="0"/>
              <a:t>orang</a:t>
            </a:r>
            <a:r>
              <a:rPr lang="en-US" sz="2400" dirty="0" smtClean="0"/>
              <a:t>,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jika</a:t>
            </a:r>
            <a:r>
              <a:rPr lang="en-US" sz="2400" dirty="0" smtClean="0"/>
              <a:t> </a:t>
            </a:r>
            <a:r>
              <a:rPr lang="en-US" sz="2400" dirty="0" err="1" smtClean="0"/>
              <a:t>penulis</a:t>
            </a:r>
            <a:r>
              <a:rPr lang="en-US" sz="2400" dirty="0" smtClean="0"/>
              <a:t> </a:t>
            </a:r>
            <a:r>
              <a:rPr lang="en-US" sz="2400" dirty="0" err="1" smtClean="0"/>
              <a:t>artikelnya</a:t>
            </a:r>
            <a:r>
              <a:rPr lang="en-US" sz="2400" dirty="0" smtClean="0"/>
              <a:t> </a:t>
            </a:r>
            <a:r>
              <a:rPr lang="en-US" sz="2400" dirty="0" err="1" smtClean="0"/>
              <a:t>lebih</a:t>
            </a:r>
            <a:r>
              <a:rPr lang="en-US" sz="2400" dirty="0" smtClean="0"/>
              <a:t> </a:t>
            </a:r>
            <a:r>
              <a:rPr lang="en-US" sz="2400" dirty="0" err="1" smtClean="0"/>
              <a:t>dari</a:t>
            </a:r>
            <a:r>
              <a:rPr lang="en-US" sz="2400" dirty="0" smtClean="0"/>
              <a:t> 2 </a:t>
            </a:r>
            <a:r>
              <a:rPr lang="en-US" sz="2400" dirty="0" err="1" smtClean="0"/>
              <a:t>orang</a:t>
            </a:r>
            <a:r>
              <a:rPr lang="en-US" sz="2400" dirty="0" smtClean="0"/>
              <a:t>, </a:t>
            </a:r>
            <a:r>
              <a:rPr lang="en-US" sz="2400" dirty="0" err="1" smtClean="0"/>
              <a:t>perhatikan</a:t>
            </a:r>
            <a:r>
              <a:rPr lang="en-US" sz="2400" dirty="0" smtClean="0"/>
              <a:t> </a:t>
            </a:r>
            <a:r>
              <a:rPr lang="en-US" sz="2400" dirty="0" err="1" smtClean="0"/>
              <a:t>bila</a:t>
            </a:r>
            <a:r>
              <a:rPr lang="en-US" sz="2400" dirty="0" smtClean="0"/>
              <a:t> </a:t>
            </a:r>
            <a:r>
              <a:rPr lang="en-US" sz="2400" dirty="0" err="1" smtClean="0"/>
              <a:t>mengutip</a:t>
            </a:r>
            <a:r>
              <a:rPr lang="en-US" sz="2400" dirty="0" smtClean="0"/>
              <a:t> </a:t>
            </a:r>
            <a:r>
              <a:rPr lang="en-US" sz="2400" dirty="0" err="1" smtClean="0"/>
              <a:t>dari</a:t>
            </a:r>
            <a:r>
              <a:rPr lang="en-US" sz="2400" dirty="0" smtClean="0"/>
              <a:t> </a:t>
            </a:r>
            <a:r>
              <a:rPr lang="en-US" sz="2400" dirty="0" err="1" smtClean="0"/>
              <a:t>berbagai</a:t>
            </a:r>
            <a:r>
              <a:rPr lang="en-US" sz="2400" dirty="0" smtClean="0"/>
              <a:t> </a:t>
            </a:r>
            <a:r>
              <a:rPr lang="en-US" sz="2400" dirty="0" err="1" smtClean="0"/>
              <a:t>sumber</a:t>
            </a:r>
            <a:endParaRPr lang="en-GB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Pharaprase</a:t>
            </a:r>
            <a:r>
              <a:rPr lang="en-GB" dirty="0" smtClean="0"/>
              <a:t>: </a:t>
            </a:r>
            <a:r>
              <a:rPr lang="en-GB" dirty="0" err="1" smtClean="0"/>
              <a:t>benar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en-US" sz="2400" dirty="0" err="1">
                <a:solidFill>
                  <a:srgbClr val="FF0000"/>
                </a:solidFill>
              </a:rPr>
              <a:t>Karsten</a:t>
            </a:r>
            <a:r>
              <a:rPr lang="en-US" sz="2400" dirty="0">
                <a:solidFill>
                  <a:srgbClr val="FF0000"/>
                </a:solidFill>
              </a:rPr>
              <a:t> et al (</a:t>
            </a:r>
            <a:r>
              <a:rPr lang="en-US" sz="2400" dirty="0" smtClean="0">
                <a:solidFill>
                  <a:srgbClr val="FF0000"/>
                </a:solidFill>
              </a:rPr>
              <a:t>2010)</a:t>
            </a:r>
            <a:r>
              <a:rPr lang="en-US" sz="2400" dirty="0" smtClean="0"/>
              <a:t> </a:t>
            </a:r>
            <a:r>
              <a:rPr lang="en-US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propose</a:t>
            </a:r>
            <a:r>
              <a:rPr lang="en-US" sz="2400" dirty="0"/>
              <a:t> standard for public performance indicators that could be used for increasing the accuracy of performance measurement in school that </a:t>
            </a:r>
            <a:r>
              <a:rPr lang="en-US" sz="2400" dirty="0" smtClean="0"/>
              <a:t>is value-added indicators. </a:t>
            </a:r>
          </a:p>
          <a:p>
            <a:pPr algn="just"/>
            <a:endParaRPr lang="en-US" sz="2400" dirty="0"/>
          </a:p>
          <a:p>
            <a:pPr algn="just"/>
            <a:r>
              <a:rPr lang="en-US" sz="2400" dirty="0" err="1" smtClean="0"/>
              <a:t>Perhatikan</a:t>
            </a:r>
            <a:r>
              <a:rPr lang="en-US" sz="2400" dirty="0" smtClean="0"/>
              <a:t> </a:t>
            </a:r>
            <a:r>
              <a:rPr lang="en-US" sz="2400" dirty="0" err="1" smtClean="0"/>
              <a:t>posisi</a:t>
            </a:r>
            <a:r>
              <a:rPr lang="en-US" sz="2400" dirty="0" smtClean="0"/>
              <a:t> </a:t>
            </a:r>
            <a:r>
              <a:rPr lang="en-US" sz="2400" dirty="0" err="1" smtClean="0"/>
              <a:t>pengarang</a:t>
            </a:r>
            <a:r>
              <a:rPr lang="en-US" sz="2400" dirty="0" smtClean="0"/>
              <a:t> yang </a:t>
            </a:r>
            <a:r>
              <a:rPr lang="en-US" sz="2400" dirty="0" err="1" smtClean="0"/>
              <a:t>kita</a:t>
            </a:r>
            <a:r>
              <a:rPr lang="en-US" sz="2400" dirty="0" smtClean="0"/>
              <a:t> </a:t>
            </a:r>
            <a:r>
              <a:rPr lang="en-US" sz="2400" dirty="0" err="1" smtClean="0"/>
              <a:t>kutip</a:t>
            </a:r>
            <a:r>
              <a:rPr lang="en-US" sz="2400" dirty="0" smtClean="0"/>
              <a:t>, </a:t>
            </a:r>
            <a:r>
              <a:rPr lang="en-US" sz="2400" dirty="0" err="1" smtClean="0"/>
              <a:t>di</a:t>
            </a:r>
            <a:r>
              <a:rPr lang="en-US" sz="2400" dirty="0" smtClean="0"/>
              <a:t> </a:t>
            </a:r>
            <a:r>
              <a:rPr lang="en-US" sz="2400" dirty="0" err="1" smtClean="0"/>
              <a:t>depan</a:t>
            </a:r>
            <a:r>
              <a:rPr lang="en-US" sz="2400" dirty="0" smtClean="0"/>
              <a:t> </a:t>
            </a:r>
            <a:r>
              <a:rPr lang="en-US" sz="2400" dirty="0" err="1" smtClean="0"/>
              <a:t>atau</a:t>
            </a:r>
            <a:r>
              <a:rPr lang="en-US" sz="2400" dirty="0" smtClean="0"/>
              <a:t> </a:t>
            </a:r>
            <a:r>
              <a:rPr lang="en-US" sz="2400" dirty="0" err="1" smtClean="0"/>
              <a:t>di</a:t>
            </a:r>
            <a:r>
              <a:rPr lang="en-US" sz="2400" dirty="0" smtClean="0"/>
              <a:t> </a:t>
            </a:r>
            <a:r>
              <a:rPr lang="en-US" sz="2400" dirty="0" err="1" smtClean="0"/>
              <a:t>belakang</a:t>
            </a:r>
            <a:r>
              <a:rPr lang="en-US" sz="2400" dirty="0" smtClean="0"/>
              <a:t>. </a:t>
            </a:r>
          </a:p>
          <a:p>
            <a:pPr algn="just"/>
            <a:r>
              <a:rPr lang="en-US" sz="2400" dirty="0" err="1" smtClean="0"/>
              <a:t>Apabila</a:t>
            </a:r>
            <a:r>
              <a:rPr lang="en-US" sz="2400" dirty="0" smtClean="0"/>
              <a:t> </a:t>
            </a:r>
            <a:r>
              <a:rPr lang="en-US" sz="2400" dirty="0" err="1" smtClean="0"/>
              <a:t>di</a:t>
            </a:r>
            <a:r>
              <a:rPr lang="en-US" sz="2400" dirty="0" smtClean="0"/>
              <a:t> </a:t>
            </a:r>
            <a:r>
              <a:rPr lang="en-US" sz="2400" dirty="0" err="1" smtClean="0"/>
              <a:t>depan</a:t>
            </a:r>
            <a:r>
              <a:rPr lang="en-US" sz="2400" dirty="0" smtClean="0"/>
              <a:t>, </a:t>
            </a:r>
            <a:r>
              <a:rPr lang="en-US" sz="2400" dirty="0" err="1" smtClean="0"/>
              <a:t>gunakan</a:t>
            </a:r>
            <a:r>
              <a:rPr lang="en-US" sz="2400" dirty="0" smtClean="0"/>
              <a:t> </a:t>
            </a:r>
            <a:r>
              <a:rPr lang="en-US" sz="2400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kata</a:t>
            </a:r>
            <a:r>
              <a:rPr lang="en-US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en-US" sz="2400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sambung</a:t>
            </a:r>
            <a:endParaRPr lang="en-US" sz="2400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algn="just"/>
            <a:r>
              <a:rPr lang="en-US" sz="2400" dirty="0" err="1" smtClean="0"/>
              <a:t>Apabila</a:t>
            </a:r>
            <a:r>
              <a:rPr lang="en-US" sz="2400" dirty="0" smtClean="0"/>
              <a:t> </a:t>
            </a:r>
            <a:r>
              <a:rPr lang="en-US" sz="2400" dirty="0" err="1" smtClean="0"/>
              <a:t>mengambil</a:t>
            </a:r>
            <a:r>
              <a:rPr lang="en-US" sz="2400" dirty="0" smtClean="0"/>
              <a:t> </a:t>
            </a:r>
            <a:r>
              <a:rPr lang="en-US" sz="2400" dirty="0" err="1" smtClean="0"/>
              <a:t>referensi</a:t>
            </a:r>
            <a:r>
              <a:rPr lang="en-US" sz="2400" dirty="0" smtClean="0"/>
              <a:t> </a:t>
            </a:r>
            <a:r>
              <a:rPr lang="en-US" sz="2400" dirty="0" err="1" smtClean="0"/>
              <a:t>dari</a:t>
            </a:r>
            <a:r>
              <a:rPr lang="en-US" sz="2400" dirty="0" smtClean="0"/>
              <a:t> </a:t>
            </a:r>
            <a:r>
              <a:rPr lang="en-US" sz="2400" dirty="0" err="1" smtClean="0"/>
              <a:t>penulis</a:t>
            </a:r>
            <a:r>
              <a:rPr lang="en-US" sz="2400" dirty="0" smtClean="0"/>
              <a:t> A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ternyata</a:t>
            </a:r>
            <a:r>
              <a:rPr lang="en-US" sz="2400" dirty="0" smtClean="0"/>
              <a:t> </a:t>
            </a:r>
            <a:r>
              <a:rPr lang="en-US" sz="2400" dirty="0" err="1" smtClean="0"/>
              <a:t>penulis</a:t>
            </a:r>
            <a:r>
              <a:rPr lang="en-US" sz="2400" dirty="0" smtClean="0"/>
              <a:t> A </a:t>
            </a:r>
            <a:r>
              <a:rPr lang="en-US" sz="2400" dirty="0" err="1" smtClean="0"/>
              <a:t>mengambil</a:t>
            </a:r>
            <a:r>
              <a:rPr lang="en-US" sz="2400" dirty="0" smtClean="0"/>
              <a:t> </a:t>
            </a:r>
            <a:r>
              <a:rPr lang="en-US" sz="2400" dirty="0" err="1" smtClean="0"/>
              <a:t>dari</a:t>
            </a:r>
            <a:r>
              <a:rPr lang="en-US" sz="2400" dirty="0" smtClean="0"/>
              <a:t> </a:t>
            </a:r>
            <a:r>
              <a:rPr lang="en-US" sz="2400" dirty="0" err="1" smtClean="0"/>
              <a:t>penulis</a:t>
            </a:r>
            <a:r>
              <a:rPr lang="en-US" sz="2400" dirty="0" smtClean="0"/>
              <a:t> B, </a:t>
            </a:r>
            <a:r>
              <a:rPr lang="en-US" sz="2400" dirty="0" err="1" smtClean="0"/>
              <a:t>maka</a:t>
            </a:r>
            <a:r>
              <a:rPr lang="en-US" sz="2400" dirty="0" smtClean="0"/>
              <a:t>:</a:t>
            </a:r>
          </a:p>
          <a:p>
            <a:pPr algn="just">
              <a:buNone/>
            </a:pPr>
            <a:r>
              <a:rPr lang="en-US" sz="2400" dirty="0"/>
              <a:t>	</a:t>
            </a:r>
            <a:r>
              <a:rPr lang="en-US" sz="2400" dirty="0" smtClean="0"/>
              <a:t>B (2010) </a:t>
            </a:r>
            <a:r>
              <a:rPr lang="en-US" sz="2400" dirty="0" err="1" smtClean="0"/>
              <a:t>dalam</a:t>
            </a:r>
            <a:r>
              <a:rPr lang="en-US" sz="2400" dirty="0" smtClean="0"/>
              <a:t> A (2012) </a:t>
            </a:r>
            <a:r>
              <a:rPr lang="en-US" sz="2400" dirty="0" err="1" smtClean="0"/>
              <a:t>berpendapat</a:t>
            </a:r>
            <a:r>
              <a:rPr lang="en-US" sz="2400" dirty="0" smtClean="0"/>
              <a:t>….</a:t>
            </a:r>
            <a:endParaRPr lang="en-GB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C:\Documents and Settings\boim\My Documents\Downloads\service.gif"/>
          <p:cNvPicPr/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051720" y="1484784"/>
            <a:ext cx="4824536" cy="2808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200" dirty="0" smtClean="0"/>
              <a:t>Copy </a:t>
            </a:r>
            <a:r>
              <a:rPr lang="en-GB" sz="3200" dirty="0" err="1" smtClean="0"/>
              <a:t>sebuah</a:t>
            </a:r>
            <a:r>
              <a:rPr lang="en-GB" sz="3200" dirty="0" smtClean="0"/>
              <a:t> </a:t>
            </a:r>
            <a:r>
              <a:rPr lang="en-GB" sz="3200" dirty="0" err="1" smtClean="0"/>
              <a:t>bagan</a:t>
            </a:r>
            <a:r>
              <a:rPr lang="en-GB" sz="3200" dirty="0" smtClean="0"/>
              <a:t>/</a:t>
            </a:r>
            <a:r>
              <a:rPr lang="en-GB" sz="3200" dirty="0" err="1" smtClean="0"/>
              <a:t>tabel</a:t>
            </a:r>
            <a:r>
              <a:rPr lang="en-GB" sz="3200" dirty="0" smtClean="0"/>
              <a:t>/figure: </a:t>
            </a:r>
            <a:r>
              <a:rPr lang="en-GB" sz="3200" dirty="0" err="1" smtClean="0"/>
              <a:t>benar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tr-TR" dirty="0"/>
              <a:t> </a:t>
            </a:r>
            <a:endParaRPr lang="en-GB" dirty="0"/>
          </a:p>
          <a:p>
            <a:pPr>
              <a:buNone/>
            </a:pPr>
            <a:r>
              <a:rPr lang="tr-TR" dirty="0"/>
              <a:t> </a:t>
            </a:r>
            <a:endParaRPr lang="en-GB" dirty="0"/>
          </a:p>
          <a:p>
            <a:pPr>
              <a:buNone/>
            </a:pPr>
            <a:r>
              <a:rPr lang="tr-TR" dirty="0"/>
              <a:t> </a:t>
            </a:r>
            <a:endParaRPr lang="en-GB" dirty="0"/>
          </a:p>
          <a:p>
            <a:pPr>
              <a:buNone/>
            </a:pPr>
            <a:r>
              <a:rPr lang="tr-TR" dirty="0"/>
              <a:t> </a:t>
            </a:r>
            <a:endParaRPr lang="en-GB" dirty="0"/>
          </a:p>
          <a:p>
            <a:pPr>
              <a:buNone/>
            </a:pPr>
            <a:r>
              <a:rPr lang="tr-TR" dirty="0"/>
              <a:t> </a:t>
            </a:r>
            <a:endParaRPr lang="en-GB" dirty="0"/>
          </a:p>
          <a:p>
            <a:pPr>
              <a:buNone/>
            </a:pPr>
            <a:r>
              <a:rPr lang="tr-TR" dirty="0"/>
              <a:t> </a:t>
            </a:r>
            <a:endParaRPr lang="en-GB" dirty="0"/>
          </a:p>
          <a:p>
            <a:pPr>
              <a:buNone/>
            </a:pPr>
            <a:r>
              <a:rPr lang="tr-TR" dirty="0"/>
              <a:t> </a:t>
            </a:r>
            <a:endParaRPr lang="en-GB" dirty="0"/>
          </a:p>
          <a:p>
            <a:pPr>
              <a:buNone/>
            </a:pPr>
            <a:r>
              <a:rPr lang="tr-TR" dirty="0"/>
              <a:t> </a:t>
            </a:r>
            <a:endParaRPr lang="en-GB" sz="1900" dirty="0"/>
          </a:p>
          <a:p>
            <a:pPr>
              <a:buNone/>
            </a:pPr>
            <a:r>
              <a:rPr lang="en-GB" sz="1900" dirty="0" smtClean="0"/>
              <a:t>	</a:t>
            </a:r>
            <a:r>
              <a:rPr lang="tr-TR" sz="1900" dirty="0" smtClean="0"/>
              <a:t>Figure </a:t>
            </a:r>
            <a:r>
              <a:rPr lang="tr-TR" sz="1900" dirty="0"/>
              <a:t>1.1 The link in the Service-Profit Chain</a:t>
            </a:r>
            <a:endParaRPr lang="en-GB" sz="1900" dirty="0"/>
          </a:p>
          <a:p>
            <a:pPr>
              <a:buNone/>
            </a:pPr>
            <a:r>
              <a:rPr lang="en-GB" sz="1900" dirty="0" smtClean="0"/>
              <a:t>	</a:t>
            </a:r>
            <a:r>
              <a:rPr lang="tr-TR" sz="1900" dirty="0" smtClean="0"/>
              <a:t>SOURCE</a:t>
            </a:r>
            <a:r>
              <a:rPr lang="tr-TR" sz="1900" dirty="0"/>
              <a:t>: Adapted from Hesket, et al. (1994). “Putting the Service Chain to Work,” </a:t>
            </a:r>
            <a:r>
              <a:rPr lang="tr-TR" sz="1900" i="1" dirty="0"/>
              <a:t>Harvard Business Review</a:t>
            </a:r>
            <a:r>
              <a:rPr lang="tr-TR" sz="1900" dirty="0"/>
              <a:t>, March-April 1994, pp. 163-174. </a:t>
            </a:r>
            <a:endParaRPr lang="en-GB" sz="1900" dirty="0" smtClean="0"/>
          </a:p>
          <a:p>
            <a:pPr>
              <a:buNone/>
            </a:pPr>
            <a:endParaRPr lang="en-GB" sz="1900" dirty="0"/>
          </a:p>
          <a:p>
            <a:r>
              <a:rPr lang="en-GB" sz="2600" dirty="0" err="1" smtClean="0"/>
              <a:t>Perhatikan</a:t>
            </a:r>
            <a:r>
              <a:rPr lang="en-GB" sz="2600" dirty="0" smtClean="0"/>
              <a:t>: source </a:t>
            </a:r>
            <a:r>
              <a:rPr lang="en-GB" sz="2600" dirty="0" err="1" smtClean="0"/>
              <a:t>perlu</a:t>
            </a:r>
            <a:r>
              <a:rPr lang="en-GB" sz="2600" dirty="0" smtClean="0"/>
              <a:t> </a:t>
            </a:r>
            <a:r>
              <a:rPr lang="en-GB" sz="2600" dirty="0" err="1" smtClean="0"/>
              <a:t>disebutkan</a:t>
            </a:r>
            <a:r>
              <a:rPr lang="en-GB" sz="2600" dirty="0" smtClean="0"/>
              <a:t> </a:t>
            </a:r>
            <a:r>
              <a:rPr lang="en-GB" sz="2600" dirty="0" err="1" smtClean="0"/>
              <a:t>di</a:t>
            </a:r>
            <a:r>
              <a:rPr lang="en-GB" sz="2600" dirty="0" smtClean="0"/>
              <a:t> </a:t>
            </a:r>
            <a:r>
              <a:rPr lang="en-GB" sz="2600" dirty="0" err="1" smtClean="0"/>
              <a:t>bawah</a:t>
            </a:r>
            <a:r>
              <a:rPr lang="en-GB" sz="2600" dirty="0" smtClean="0"/>
              <a:t> </a:t>
            </a:r>
            <a:r>
              <a:rPr lang="en-GB" sz="2600" dirty="0" err="1" smtClean="0"/>
              <a:t>bagan</a:t>
            </a:r>
            <a:r>
              <a:rPr lang="en-GB" sz="2600" dirty="0" smtClean="0"/>
              <a:t>/</a:t>
            </a:r>
            <a:r>
              <a:rPr lang="en-GB" sz="2600" dirty="0" err="1" smtClean="0"/>
              <a:t>tabel</a:t>
            </a:r>
            <a:r>
              <a:rPr lang="en-GB" sz="2600" dirty="0" smtClean="0"/>
              <a:t>/figure </a:t>
            </a:r>
            <a:r>
              <a:rPr lang="en-GB" sz="2600" dirty="0" err="1" smtClean="0"/>
              <a:t>secara</a:t>
            </a:r>
            <a:r>
              <a:rPr lang="en-GB" sz="2600" dirty="0" smtClean="0"/>
              <a:t> </a:t>
            </a:r>
            <a:r>
              <a:rPr lang="en-GB" sz="2600" dirty="0" err="1" smtClean="0"/>
              <a:t>penuh</a:t>
            </a:r>
            <a:r>
              <a:rPr lang="en-GB" sz="2600" dirty="0" smtClean="0"/>
              <a:t> </a:t>
            </a:r>
            <a:r>
              <a:rPr lang="en-GB" sz="2600" dirty="0" err="1" smtClean="0"/>
              <a:t>seperti</a:t>
            </a:r>
            <a:r>
              <a:rPr lang="en-GB" sz="2600" dirty="0" smtClean="0"/>
              <a:t> </a:t>
            </a:r>
            <a:r>
              <a:rPr lang="en-GB" sz="2600" dirty="0" err="1" smtClean="0"/>
              <a:t>halnya</a:t>
            </a:r>
            <a:r>
              <a:rPr lang="en-GB" sz="2600" dirty="0" smtClean="0"/>
              <a:t> </a:t>
            </a:r>
            <a:r>
              <a:rPr lang="en-GB" sz="2600" dirty="0" err="1" smtClean="0"/>
              <a:t>membuat</a:t>
            </a:r>
            <a:r>
              <a:rPr lang="en-GB" sz="2600" dirty="0" smtClean="0"/>
              <a:t> </a:t>
            </a:r>
            <a:r>
              <a:rPr lang="en-GB" sz="2600" dirty="0" err="1" smtClean="0"/>
              <a:t>daftar</a:t>
            </a:r>
            <a:r>
              <a:rPr lang="en-GB" sz="2600" dirty="0" smtClean="0"/>
              <a:t> </a:t>
            </a:r>
            <a:r>
              <a:rPr lang="en-GB" sz="2600" dirty="0" err="1" smtClean="0"/>
              <a:t>pustaka</a:t>
            </a:r>
            <a:endParaRPr lang="en-GB" sz="2600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Summarize: </a:t>
            </a:r>
            <a:r>
              <a:rPr lang="en-GB" dirty="0" err="1" smtClean="0"/>
              <a:t>benar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n-US" sz="2400" dirty="0"/>
              <a:t>Based on </a:t>
            </a:r>
            <a:r>
              <a:rPr lang="en-US" sz="2400" dirty="0" err="1"/>
              <a:t>Luo</a:t>
            </a:r>
            <a:r>
              <a:rPr lang="en-US" sz="2400" dirty="0"/>
              <a:t> (2007) </a:t>
            </a:r>
            <a:r>
              <a:rPr lang="en-US" sz="2400" dirty="0" smtClean="0"/>
              <a:t>idea, therefore </a:t>
            </a:r>
            <a:r>
              <a:rPr lang="en-US" sz="2400" dirty="0"/>
              <a:t>collective control should be developed in order to maintain advantages between two parties because private control has negative impact on the </a:t>
            </a:r>
            <a:r>
              <a:rPr lang="en-US" sz="2400" dirty="0" smtClean="0"/>
              <a:t>joint venture.</a:t>
            </a:r>
            <a:endParaRPr lang="en-GB" sz="2400" dirty="0"/>
          </a:p>
          <a:p>
            <a:endParaRPr lang="en-GB" dirty="0" smtClean="0"/>
          </a:p>
          <a:p>
            <a:r>
              <a:rPr lang="en-GB" dirty="0" err="1" smtClean="0"/>
              <a:t>Teknik</a:t>
            </a:r>
            <a:r>
              <a:rPr lang="en-GB" dirty="0" smtClean="0"/>
              <a:t> </a:t>
            </a:r>
            <a:r>
              <a:rPr lang="en-GB" dirty="0" err="1" smtClean="0"/>
              <a:t>penulisan</a:t>
            </a:r>
            <a:r>
              <a:rPr lang="en-GB" dirty="0" smtClean="0"/>
              <a:t>: </a:t>
            </a:r>
            <a:r>
              <a:rPr lang="en-GB" dirty="0" err="1" smtClean="0"/>
              <a:t>mirip</a:t>
            </a:r>
            <a:r>
              <a:rPr lang="en-GB" dirty="0" smtClean="0"/>
              <a:t> </a:t>
            </a:r>
            <a:r>
              <a:rPr lang="en-GB" i="1" dirty="0" smtClean="0"/>
              <a:t>paraphrase</a:t>
            </a:r>
            <a:endParaRPr lang="en-GB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Teknik-teknik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err="1"/>
              <a:t>Perhatikan</a:t>
            </a:r>
            <a:r>
              <a:rPr lang="en-US" dirty="0"/>
              <a:t> </a:t>
            </a:r>
            <a:r>
              <a:rPr lang="en-US" dirty="0" err="1"/>
              <a:t>penyebutan</a:t>
            </a:r>
            <a:r>
              <a:rPr lang="en-US" dirty="0"/>
              <a:t> page number </a:t>
            </a:r>
            <a:r>
              <a:rPr lang="en-US" dirty="0" err="1"/>
              <a:t>pada</a:t>
            </a:r>
            <a:r>
              <a:rPr lang="en-US" dirty="0"/>
              <a:t> </a:t>
            </a:r>
            <a:r>
              <a:rPr lang="en-US" dirty="0" err="1"/>
              <a:t>kutipan</a:t>
            </a:r>
            <a:r>
              <a:rPr lang="en-US" dirty="0"/>
              <a:t> </a:t>
            </a:r>
            <a:r>
              <a:rPr lang="en-US" dirty="0" err="1"/>
              <a:t>apabila</a:t>
            </a:r>
            <a:r>
              <a:rPr lang="en-US" dirty="0"/>
              <a:t> </a:t>
            </a:r>
            <a:r>
              <a:rPr lang="en-US" dirty="0" err="1"/>
              <a:t>menggunakan</a:t>
            </a:r>
            <a:r>
              <a:rPr lang="en-US" dirty="0"/>
              <a:t> </a:t>
            </a:r>
            <a:r>
              <a:rPr lang="en-US" dirty="0" err="1"/>
              <a:t>teknik</a:t>
            </a:r>
            <a:r>
              <a:rPr lang="en-US" dirty="0"/>
              <a:t> </a:t>
            </a:r>
            <a:r>
              <a:rPr lang="en-US" i="1" u="sng" dirty="0"/>
              <a:t>direct quote</a:t>
            </a:r>
            <a:r>
              <a:rPr lang="en-US" i="1" dirty="0"/>
              <a:t>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i="1" u="sng" dirty="0"/>
              <a:t>copy</a:t>
            </a:r>
            <a:r>
              <a:rPr lang="en-US" dirty="0"/>
              <a:t>	</a:t>
            </a:r>
            <a:endParaRPr lang="en-GB" dirty="0"/>
          </a:p>
          <a:p>
            <a:pPr>
              <a:buNone/>
            </a:pPr>
            <a:r>
              <a:rPr lang="en-US" dirty="0" err="1"/>
              <a:t>Contoh</a:t>
            </a:r>
            <a:r>
              <a:rPr lang="en-US" dirty="0"/>
              <a:t>: </a:t>
            </a:r>
            <a:endParaRPr lang="en-GB" dirty="0"/>
          </a:p>
          <a:p>
            <a:r>
              <a:rPr lang="en-US" dirty="0" err="1"/>
              <a:t>Wijaya</a:t>
            </a:r>
            <a:r>
              <a:rPr lang="en-US" dirty="0"/>
              <a:t> (2010, p. 10) </a:t>
            </a:r>
            <a:endParaRPr lang="en-GB" dirty="0"/>
          </a:p>
          <a:p>
            <a:r>
              <a:rPr lang="en-US" dirty="0" err="1"/>
              <a:t>Wijaya</a:t>
            </a:r>
            <a:r>
              <a:rPr lang="en-US" dirty="0"/>
              <a:t> (2010, pp. 11,12)</a:t>
            </a:r>
            <a:endParaRPr lang="en-GB" dirty="0"/>
          </a:p>
          <a:p>
            <a:r>
              <a:rPr lang="en-US" dirty="0" err="1"/>
              <a:t>Wijaya</a:t>
            </a:r>
            <a:r>
              <a:rPr lang="en-US" dirty="0"/>
              <a:t> (2010, pp. 10-40)</a:t>
            </a:r>
            <a:endParaRPr lang="en-GB" dirty="0"/>
          </a:p>
          <a:p>
            <a:r>
              <a:rPr lang="en-US" dirty="0" err="1"/>
              <a:t>Wijaya</a:t>
            </a:r>
            <a:r>
              <a:rPr lang="en-US" dirty="0"/>
              <a:t> (2010, p. 1 of 2)</a:t>
            </a:r>
            <a:endParaRPr lang="en-GB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Daftar</a:t>
            </a:r>
            <a:r>
              <a:rPr lang="en-GB" dirty="0" smtClean="0"/>
              <a:t> </a:t>
            </a:r>
            <a:r>
              <a:rPr lang="en-GB" dirty="0" err="1" smtClean="0"/>
              <a:t>pustaka</a:t>
            </a:r>
            <a:r>
              <a:rPr lang="en-GB" dirty="0" smtClean="0"/>
              <a:t> </a:t>
            </a:r>
            <a:r>
              <a:rPr lang="en-GB" dirty="0" err="1" smtClean="0"/>
              <a:t>sumber</a:t>
            </a:r>
            <a:r>
              <a:rPr lang="en-GB" dirty="0" smtClean="0"/>
              <a:t> internet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buNone/>
            </a:pPr>
            <a:r>
              <a:rPr lang="en-US" sz="1800" dirty="0" smtClean="0"/>
              <a:t>	____________ </a:t>
            </a:r>
            <a:r>
              <a:rPr lang="en-US" sz="1800" dirty="0"/>
              <a:t>(2007). China World Textile Market [online]. Available from:  </a:t>
            </a:r>
            <a:r>
              <a:rPr lang="en-US" sz="1800" u="sng" dirty="0">
                <a:hlinkClick r:id="rId2"/>
              </a:rPr>
              <a:t>http://www.indotextiles.com/index.php?option=com_content&amp;task=view&amp;id=85&amp;Itemid=72</a:t>
            </a:r>
            <a:r>
              <a:rPr lang="en-US" sz="1800" dirty="0"/>
              <a:t> </a:t>
            </a:r>
            <a:endParaRPr lang="en-GB" sz="1800" dirty="0" smtClean="0"/>
          </a:p>
          <a:p>
            <a:pPr>
              <a:buNone/>
            </a:pPr>
            <a:r>
              <a:rPr lang="en-US" sz="1800" dirty="0" smtClean="0"/>
              <a:t>      </a:t>
            </a:r>
            <a:r>
              <a:rPr lang="en-US" sz="1800" dirty="0"/>
              <a:t>[Accessed 3 January 2010]</a:t>
            </a:r>
            <a:endParaRPr lang="en-GB" sz="1800" dirty="0"/>
          </a:p>
          <a:p>
            <a:pPr>
              <a:buNone/>
            </a:pPr>
            <a:r>
              <a:rPr lang="en-US" sz="1800" dirty="0"/>
              <a:t> </a:t>
            </a:r>
            <a:endParaRPr lang="en-GB" sz="1800" dirty="0"/>
          </a:p>
          <a:p>
            <a:pPr>
              <a:buNone/>
            </a:pPr>
            <a:r>
              <a:rPr lang="en-US" sz="1800" dirty="0" smtClean="0"/>
              <a:t>	Chan </a:t>
            </a:r>
            <a:r>
              <a:rPr lang="en-US" sz="1800" dirty="0"/>
              <a:t>A., (2006). Globalization and China’s “Race to the Bottom” in </a:t>
            </a:r>
            <a:r>
              <a:rPr lang="en-US" sz="1800" dirty="0" err="1"/>
              <a:t>Labour</a:t>
            </a:r>
            <a:r>
              <a:rPr lang="en-US" sz="1800" dirty="0"/>
              <a:t> Standards [online]. Available from: </a:t>
            </a:r>
            <a:r>
              <a:rPr lang="en-US" sz="1800" dirty="0" smtClean="0">
                <a:hlinkClick r:id="rId3"/>
              </a:rPr>
              <a:t>h</a:t>
            </a:r>
            <a:r>
              <a:rPr lang="en-US" sz="1800" u="sng" dirty="0" smtClean="0">
                <a:hlinkClick r:id="rId3"/>
              </a:rPr>
              <a:t>ttp</a:t>
            </a:r>
            <a:r>
              <a:rPr lang="en-US" sz="1800" u="sng" dirty="0">
                <a:hlinkClick r:id="rId3"/>
              </a:rPr>
              <a:t>://www.esocialsciences.com/data/articles/Document126102006590.7598383.pdf</a:t>
            </a:r>
            <a:r>
              <a:rPr lang="en-US" sz="1800" dirty="0"/>
              <a:t> </a:t>
            </a:r>
            <a:r>
              <a:rPr lang="en-US" sz="1800" dirty="0" smtClean="0"/>
              <a:t> </a:t>
            </a:r>
          </a:p>
          <a:p>
            <a:pPr>
              <a:buNone/>
            </a:pPr>
            <a:r>
              <a:rPr lang="en-US" sz="1800" dirty="0"/>
              <a:t> </a:t>
            </a:r>
            <a:r>
              <a:rPr lang="en-US" sz="1800" dirty="0" smtClean="0"/>
              <a:t>     [</a:t>
            </a:r>
            <a:r>
              <a:rPr lang="en-US" sz="1800" dirty="0"/>
              <a:t>Accessed 24 December 2009]</a:t>
            </a:r>
            <a:endParaRPr lang="en-GB" sz="1800" dirty="0"/>
          </a:p>
          <a:p>
            <a:pPr>
              <a:buNone/>
            </a:pPr>
            <a:r>
              <a:rPr lang="en-US" sz="1800" dirty="0"/>
              <a:t> </a:t>
            </a:r>
            <a:endParaRPr lang="en-US" sz="1800" dirty="0" smtClean="0"/>
          </a:p>
          <a:p>
            <a:pPr>
              <a:buNone/>
            </a:pPr>
            <a:r>
              <a:rPr lang="en-US" sz="1800" dirty="0" smtClean="0"/>
              <a:t>	</a:t>
            </a:r>
            <a:r>
              <a:rPr lang="en-US" sz="1800" dirty="0" err="1" smtClean="0"/>
              <a:t>Perhatikan</a:t>
            </a:r>
            <a:r>
              <a:rPr lang="en-US" sz="1800" dirty="0" smtClean="0"/>
              <a:t>: </a:t>
            </a:r>
            <a:r>
              <a:rPr lang="en-US" sz="1800" dirty="0" err="1" smtClean="0"/>
              <a:t>pengarang</a:t>
            </a:r>
            <a:r>
              <a:rPr lang="en-US" sz="1800" dirty="0" smtClean="0"/>
              <a:t>, </a:t>
            </a:r>
            <a:r>
              <a:rPr lang="en-US" sz="1800" dirty="0" err="1" smtClean="0"/>
              <a:t>tahun</a:t>
            </a:r>
            <a:r>
              <a:rPr lang="en-US" sz="1800" dirty="0" smtClean="0"/>
              <a:t>, </a:t>
            </a:r>
            <a:r>
              <a:rPr lang="en-US" sz="1800" dirty="0" err="1" smtClean="0"/>
              <a:t>judul</a:t>
            </a:r>
            <a:r>
              <a:rPr lang="en-US" sz="1800" dirty="0" smtClean="0"/>
              <a:t> </a:t>
            </a:r>
            <a:r>
              <a:rPr lang="en-US" sz="1800" dirty="0" err="1" smtClean="0"/>
              <a:t>artikel</a:t>
            </a:r>
            <a:r>
              <a:rPr lang="en-US" sz="1800" dirty="0" smtClean="0"/>
              <a:t>, </a:t>
            </a:r>
            <a:r>
              <a:rPr lang="en-US" sz="1800" dirty="0" err="1" smtClean="0"/>
              <a:t>alamat</a:t>
            </a:r>
            <a:r>
              <a:rPr lang="en-US" sz="1800" dirty="0" smtClean="0"/>
              <a:t> </a:t>
            </a:r>
            <a:r>
              <a:rPr lang="en-US" sz="1800" dirty="0" err="1" smtClean="0"/>
              <a:t>lengkap</a:t>
            </a:r>
            <a:r>
              <a:rPr lang="en-US" sz="1800" dirty="0" smtClean="0"/>
              <a:t> website </a:t>
            </a:r>
            <a:r>
              <a:rPr lang="en-US" sz="1800" dirty="0" err="1" smtClean="0"/>
              <a:t>wajib</a:t>
            </a:r>
            <a:r>
              <a:rPr lang="en-US" sz="1800" dirty="0" smtClean="0"/>
              <a:t> </a:t>
            </a:r>
            <a:r>
              <a:rPr lang="en-US" sz="1800" dirty="0" err="1" smtClean="0"/>
              <a:t>ditulis</a:t>
            </a:r>
            <a:r>
              <a:rPr lang="en-US" sz="1800" dirty="0" smtClean="0"/>
              <a:t>, </a:t>
            </a:r>
            <a:r>
              <a:rPr lang="en-US" sz="1800" dirty="0" err="1" smtClean="0"/>
              <a:t>ditambah</a:t>
            </a:r>
            <a:r>
              <a:rPr lang="en-US" sz="1800" dirty="0" smtClean="0"/>
              <a:t> </a:t>
            </a:r>
            <a:r>
              <a:rPr lang="en-US" sz="1800" dirty="0" err="1" smtClean="0"/>
              <a:t>lagi</a:t>
            </a:r>
            <a:r>
              <a:rPr lang="en-US" sz="1800" dirty="0" smtClean="0"/>
              <a:t> </a:t>
            </a:r>
            <a:r>
              <a:rPr lang="en-US" sz="1800" dirty="0" err="1" smtClean="0"/>
              <a:t>dengan</a:t>
            </a:r>
            <a:r>
              <a:rPr lang="en-US" sz="1800" dirty="0" smtClean="0"/>
              <a:t> </a:t>
            </a:r>
            <a:r>
              <a:rPr lang="en-US" sz="1800" dirty="0" err="1" smtClean="0"/>
              <a:t>tanggal</a:t>
            </a:r>
            <a:r>
              <a:rPr lang="en-US" sz="1800" dirty="0" smtClean="0"/>
              <a:t> </a:t>
            </a:r>
            <a:r>
              <a:rPr lang="en-US" sz="1800" dirty="0" err="1" smtClean="0"/>
              <a:t>akses</a:t>
            </a:r>
            <a:endParaRPr lang="en-GB" sz="1800" dirty="0"/>
          </a:p>
          <a:p>
            <a:endParaRPr lang="en-GB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Sumber</a:t>
            </a:r>
            <a:r>
              <a:rPr lang="en-GB" dirty="0" smtClean="0"/>
              <a:t> </a:t>
            </a:r>
            <a:r>
              <a:rPr lang="en-GB" dirty="0" err="1" smtClean="0"/>
              <a:t>jurnal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>
              <a:buNone/>
            </a:pPr>
            <a:r>
              <a:rPr lang="en-US" dirty="0" smtClean="0"/>
              <a:t>	</a:t>
            </a:r>
            <a:r>
              <a:rPr lang="en-US" sz="2200" dirty="0" smtClean="0"/>
              <a:t>Chan, K</a:t>
            </a:r>
            <a:r>
              <a:rPr lang="en-US" sz="2200" dirty="0"/>
              <a:t>. W., &amp; Buckingham </a:t>
            </a:r>
            <a:r>
              <a:rPr lang="en-US" sz="2200" dirty="0" smtClean="0"/>
              <a:t>W</a:t>
            </a:r>
            <a:r>
              <a:rPr lang="en-US" sz="2200" dirty="0"/>
              <a:t>.</a:t>
            </a:r>
            <a:r>
              <a:rPr lang="en-US" sz="2200" dirty="0" smtClean="0"/>
              <a:t> </a:t>
            </a:r>
            <a:r>
              <a:rPr lang="en-US" sz="2200" dirty="0"/>
              <a:t>(2008). Is China Abolishing the </a:t>
            </a:r>
            <a:r>
              <a:rPr lang="en-US" sz="2200" dirty="0" err="1"/>
              <a:t>Hukou</a:t>
            </a:r>
            <a:r>
              <a:rPr lang="en-US" sz="2200" dirty="0"/>
              <a:t> System?. </a:t>
            </a:r>
            <a:r>
              <a:rPr lang="en-US" sz="2200" i="1" dirty="0"/>
              <a:t>The</a:t>
            </a:r>
            <a:r>
              <a:rPr lang="en-US" sz="2200" dirty="0"/>
              <a:t> </a:t>
            </a:r>
            <a:r>
              <a:rPr lang="en-US" sz="2200" i="1" dirty="0"/>
              <a:t>China Quarterly</a:t>
            </a:r>
            <a:r>
              <a:rPr lang="en-US" sz="2200" dirty="0"/>
              <a:t>. Vol. 195, pp. 582-606. </a:t>
            </a:r>
            <a:endParaRPr lang="en-GB" sz="2200" dirty="0"/>
          </a:p>
          <a:p>
            <a:pPr algn="just">
              <a:buNone/>
            </a:pPr>
            <a:r>
              <a:rPr lang="en-US" sz="2200" dirty="0"/>
              <a:t> </a:t>
            </a:r>
            <a:endParaRPr lang="en-GB" sz="2200" dirty="0"/>
          </a:p>
          <a:p>
            <a:pPr algn="just">
              <a:buNone/>
            </a:pPr>
            <a:r>
              <a:rPr lang="en-US" sz="2200" dirty="0" smtClean="0"/>
              <a:t>	Claro</a:t>
            </a:r>
            <a:r>
              <a:rPr lang="en-US" sz="2200" dirty="0"/>
              <a:t>, S. (2009). FDI Liberalization as Source of Comparative Advantage in China. </a:t>
            </a:r>
            <a:r>
              <a:rPr lang="en-US" sz="2200" i="1" dirty="0"/>
              <a:t>Review of Development Economics</a:t>
            </a:r>
            <a:r>
              <a:rPr lang="en-US" sz="2200" dirty="0"/>
              <a:t>, Vol. 13 (4), pp. 740-753.</a:t>
            </a:r>
            <a:endParaRPr lang="en-GB" sz="2200" dirty="0"/>
          </a:p>
          <a:p>
            <a:pPr algn="just">
              <a:buNone/>
            </a:pPr>
            <a:r>
              <a:rPr lang="en-US" sz="2200" dirty="0"/>
              <a:t> </a:t>
            </a:r>
            <a:endParaRPr lang="en-GB" sz="2200" dirty="0"/>
          </a:p>
          <a:p>
            <a:pPr algn="just">
              <a:buNone/>
            </a:pPr>
            <a:r>
              <a:rPr lang="en-GB" sz="2200" dirty="0" smtClean="0"/>
              <a:t>	</a:t>
            </a:r>
            <a:r>
              <a:rPr lang="tr-TR" sz="2200" dirty="0" smtClean="0"/>
              <a:t>Hesket</a:t>
            </a:r>
            <a:r>
              <a:rPr lang="tr-TR" sz="2200" dirty="0"/>
              <a:t>, J.L., Jones, T.O., Loveman G.W., Sasser, W.E. Jr., &amp; Schlesinger, L.A. (1994). Putting the Service Chain to Work. </a:t>
            </a:r>
            <a:r>
              <a:rPr lang="tr-TR" sz="2200" i="1" dirty="0"/>
              <a:t>Harvard Business Review</a:t>
            </a:r>
            <a:r>
              <a:rPr lang="tr-TR" sz="2200" dirty="0"/>
              <a:t>, March-April 1994, pp. 163-174.</a:t>
            </a:r>
            <a:endParaRPr lang="en-GB" sz="2200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Sumber</a:t>
            </a:r>
            <a:r>
              <a:rPr lang="en-GB" dirty="0" smtClean="0"/>
              <a:t> </a:t>
            </a:r>
            <a:r>
              <a:rPr lang="en-GB" dirty="0" err="1" smtClean="0"/>
              <a:t>buku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en-US" dirty="0" smtClean="0"/>
              <a:t>	</a:t>
            </a:r>
            <a:r>
              <a:rPr lang="en-US" sz="2400" dirty="0" smtClean="0"/>
              <a:t>Harney</a:t>
            </a:r>
            <a:r>
              <a:rPr lang="en-US" sz="2400" dirty="0"/>
              <a:t>, A. (2009). </a:t>
            </a:r>
            <a:r>
              <a:rPr lang="en-US" sz="2400" i="1" dirty="0"/>
              <a:t>The China Price: The True Cost of Chinese Competitive Advantage</a:t>
            </a:r>
            <a:r>
              <a:rPr lang="en-US" sz="2400" dirty="0"/>
              <a:t>. London: Penguin Books. </a:t>
            </a:r>
            <a:endParaRPr lang="en-GB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err="1" smtClean="0"/>
              <a:t>Sumber</a:t>
            </a:r>
            <a:r>
              <a:rPr lang="en-GB" dirty="0" smtClean="0"/>
              <a:t> </a:t>
            </a:r>
            <a:r>
              <a:rPr lang="en-GB" dirty="0" err="1" smtClean="0"/>
              <a:t>buku</a:t>
            </a:r>
            <a:r>
              <a:rPr lang="en-GB" dirty="0" smtClean="0"/>
              <a:t> </a:t>
            </a:r>
            <a:r>
              <a:rPr lang="en-GB" dirty="0" err="1" smtClean="0"/>
              <a:t>dari</a:t>
            </a:r>
            <a:r>
              <a:rPr lang="en-GB" dirty="0" smtClean="0"/>
              <a:t> </a:t>
            </a:r>
            <a:r>
              <a:rPr lang="en-GB" dirty="0" err="1" smtClean="0"/>
              <a:t>banyak</a:t>
            </a:r>
            <a:r>
              <a:rPr lang="en-GB" dirty="0" smtClean="0"/>
              <a:t> </a:t>
            </a:r>
            <a:r>
              <a:rPr lang="en-GB" dirty="0" err="1" smtClean="0"/>
              <a:t>penulis</a:t>
            </a:r>
            <a:r>
              <a:rPr lang="en-GB" dirty="0" smtClean="0"/>
              <a:t> yang </a:t>
            </a:r>
            <a:r>
              <a:rPr lang="en-GB" dirty="0" err="1" smtClean="0"/>
              <a:t>ada</a:t>
            </a:r>
            <a:r>
              <a:rPr lang="en-GB" dirty="0" smtClean="0"/>
              <a:t> </a:t>
            </a:r>
            <a:r>
              <a:rPr lang="en-GB" dirty="0" err="1" smtClean="0"/>
              <a:t>editornya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en-US" dirty="0" smtClean="0"/>
              <a:t>	</a:t>
            </a:r>
            <a:r>
              <a:rPr lang="en-US" sz="2400" dirty="0" smtClean="0"/>
              <a:t>Holton</a:t>
            </a:r>
            <a:r>
              <a:rPr lang="en-US" sz="2400" dirty="0"/>
              <a:t>, R. H., “Marketing in China Following Economic Readjustment in 1979” in </a:t>
            </a:r>
            <a:r>
              <a:rPr lang="en-US" sz="2400" dirty="0" err="1"/>
              <a:t>Pegels</a:t>
            </a:r>
            <a:r>
              <a:rPr lang="en-US" sz="2400" dirty="0"/>
              <a:t>, C. C., (</a:t>
            </a:r>
            <a:r>
              <a:rPr lang="en-US" sz="2400" dirty="0" err="1"/>
              <a:t>ed</a:t>
            </a:r>
            <a:r>
              <a:rPr lang="en-US" sz="2400" dirty="0"/>
              <a:t>) (1987). </a:t>
            </a:r>
            <a:r>
              <a:rPr lang="en-US" sz="2400" i="1" dirty="0"/>
              <a:t>Management and Industry in China</a:t>
            </a:r>
            <a:r>
              <a:rPr lang="en-US" sz="2400" dirty="0"/>
              <a:t>. New York: </a:t>
            </a:r>
            <a:r>
              <a:rPr lang="en-US" sz="2400" dirty="0" err="1"/>
              <a:t>Praeger</a:t>
            </a:r>
            <a:r>
              <a:rPr lang="en-US" sz="2400" dirty="0"/>
              <a:t> Publisher. </a:t>
            </a:r>
            <a:endParaRPr lang="en-GB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Plagiarisme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Plagiarisme</a:t>
            </a:r>
            <a:r>
              <a:rPr lang="en-US" dirty="0"/>
              <a:t> </a:t>
            </a:r>
            <a:r>
              <a:rPr lang="en-US" dirty="0" err="1"/>
              <a:t>adalah</a:t>
            </a:r>
            <a:r>
              <a:rPr lang="en-US" dirty="0"/>
              <a:t> </a:t>
            </a:r>
            <a:r>
              <a:rPr lang="en-US" dirty="0" err="1"/>
              <a:t>penggunaan</a:t>
            </a:r>
            <a:r>
              <a:rPr lang="en-US" dirty="0"/>
              <a:t> </a:t>
            </a:r>
            <a:r>
              <a:rPr lang="en-US" dirty="0" err="1"/>
              <a:t>ide</a:t>
            </a:r>
            <a:r>
              <a:rPr lang="en-US" dirty="0"/>
              <a:t>, </a:t>
            </a:r>
            <a:r>
              <a:rPr lang="en-US" dirty="0" err="1"/>
              <a:t>opini</a:t>
            </a:r>
            <a:r>
              <a:rPr lang="en-US" dirty="0"/>
              <a:t>, data, </a:t>
            </a:r>
            <a:r>
              <a:rPr lang="en-US" dirty="0" err="1"/>
              <a:t>konsep</a:t>
            </a:r>
            <a:r>
              <a:rPr lang="en-US" dirty="0"/>
              <a:t>,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teori</a:t>
            </a:r>
            <a:r>
              <a:rPr lang="en-US" dirty="0"/>
              <a:t> yang </a:t>
            </a:r>
            <a:r>
              <a:rPr lang="en-US" dirty="0" err="1"/>
              <a:t>diambil</a:t>
            </a:r>
            <a:r>
              <a:rPr lang="en-US" dirty="0"/>
              <a:t> </a:t>
            </a:r>
            <a:r>
              <a:rPr lang="en-US" dirty="0" err="1"/>
              <a:t>dari</a:t>
            </a:r>
            <a:r>
              <a:rPr lang="en-US" dirty="0"/>
              <a:t> </a:t>
            </a:r>
            <a:r>
              <a:rPr lang="en-US" dirty="0" err="1"/>
              <a:t>sumber</a:t>
            </a:r>
            <a:r>
              <a:rPr lang="en-US" dirty="0"/>
              <a:t> lain yang </a:t>
            </a:r>
            <a:r>
              <a:rPr lang="en-US" dirty="0" err="1"/>
              <a:t>kemudian</a:t>
            </a:r>
            <a:r>
              <a:rPr lang="en-US" dirty="0"/>
              <a:t> </a:t>
            </a:r>
            <a:r>
              <a:rPr lang="en-US" dirty="0" err="1"/>
              <a:t>diaku</a:t>
            </a:r>
            <a:r>
              <a:rPr lang="en-US" dirty="0"/>
              <a:t> </a:t>
            </a:r>
            <a:r>
              <a:rPr lang="en-US" dirty="0" err="1"/>
              <a:t>sebagai</a:t>
            </a:r>
            <a:r>
              <a:rPr lang="en-US" dirty="0"/>
              <a:t> </a:t>
            </a:r>
            <a:r>
              <a:rPr lang="en-US" dirty="0" err="1"/>
              <a:t>ide</a:t>
            </a:r>
            <a:r>
              <a:rPr lang="en-US" dirty="0"/>
              <a:t>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opini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pribadi</a:t>
            </a:r>
            <a:r>
              <a:rPr lang="en-US" dirty="0"/>
              <a:t> </a:t>
            </a:r>
            <a:r>
              <a:rPr lang="en-US" dirty="0" err="1"/>
              <a:t>dalam</a:t>
            </a:r>
            <a:r>
              <a:rPr lang="en-US" dirty="0"/>
              <a:t> </a:t>
            </a:r>
            <a:r>
              <a:rPr lang="en-US" dirty="0" err="1"/>
              <a:t>sebuah</a:t>
            </a:r>
            <a:r>
              <a:rPr lang="en-US" dirty="0"/>
              <a:t> </a:t>
            </a:r>
            <a:r>
              <a:rPr lang="en-US" dirty="0" err="1"/>
              <a:t>karya</a:t>
            </a:r>
            <a:r>
              <a:rPr lang="en-US" dirty="0"/>
              <a:t> </a:t>
            </a:r>
            <a:r>
              <a:rPr lang="en-US" dirty="0" err="1"/>
              <a:t>ilmiah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Sumber</a:t>
            </a:r>
            <a:r>
              <a:rPr lang="en-GB" dirty="0" smtClean="0"/>
              <a:t> </a:t>
            </a:r>
            <a:r>
              <a:rPr lang="en-GB" dirty="0" err="1" smtClean="0"/>
              <a:t>lainnya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 </a:t>
            </a:r>
            <a:r>
              <a:rPr lang="en-US" dirty="0" err="1" smtClean="0"/>
              <a:t>lihat</a:t>
            </a:r>
            <a:r>
              <a:rPr lang="en-US" dirty="0" smtClean="0"/>
              <a:t> </a:t>
            </a:r>
            <a:r>
              <a:rPr lang="en-US" dirty="0" err="1" smtClean="0"/>
              <a:t>di</a:t>
            </a:r>
            <a:r>
              <a:rPr lang="en-US" dirty="0" smtClean="0"/>
              <a:t> Harvard referencing system</a:t>
            </a:r>
            <a:endParaRPr lang="en-GB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Sumber</a:t>
            </a:r>
            <a:r>
              <a:rPr lang="en-GB" dirty="0" smtClean="0"/>
              <a:t> </a:t>
            </a:r>
            <a:r>
              <a:rPr lang="en-GB" dirty="0" err="1" smtClean="0"/>
              <a:t>bacaan</a:t>
            </a:r>
            <a:r>
              <a:rPr lang="en-GB" dirty="0" smtClean="0"/>
              <a:t> </a:t>
            </a:r>
            <a:r>
              <a:rPr lang="en-GB" dirty="0" err="1" smtClean="0"/>
              <a:t>lainnya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GB" u="sng" dirty="0" smtClean="0">
                <a:hlinkClick r:id="rId2"/>
              </a:rPr>
              <a:t>http</a:t>
            </a:r>
            <a:r>
              <a:rPr lang="en-GB" u="sng" dirty="0">
                <a:hlinkClick r:id="rId2"/>
              </a:rPr>
              <a:t>://www.plagiarism.org/</a:t>
            </a:r>
            <a:r>
              <a:rPr lang="en-GB" dirty="0"/>
              <a:t> </a:t>
            </a:r>
          </a:p>
          <a:p>
            <a:pPr>
              <a:buNone/>
            </a:pPr>
            <a:r>
              <a:rPr lang="en-GB" dirty="0"/>
              <a:t> </a:t>
            </a:r>
          </a:p>
          <a:p>
            <a:pPr>
              <a:buNone/>
            </a:pPr>
            <a:r>
              <a:rPr lang="en-GB" u="sng" dirty="0">
                <a:hlinkClick r:id="rId3"/>
              </a:rPr>
              <a:t>http://</a:t>
            </a:r>
            <a:r>
              <a:rPr lang="en-GB" u="sng" dirty="0" smtClean="0">
                <a:hlinkClick r:id="rId3"/>
              </a:rPr>
              <a:t>owl.english.purdue.edu/owl/resource/5</a:t>
            </a:r>
          </a:p>
          <a:p>
            <a:pPr>
              <a:buNone/>
            </a:pPr>
            <a:r>
              <a:rPr lang="en-GB" u="sng" dirty="0" smtClean="0">
                <a:hlinkClick r:id="rId3"/>
              </a:rPr>
              <a:t>3/1</a:t>
            </a:r>
            <a:r>
              <a:rPr lang="en-GB" u="sng" dirty="0">
                <a:hlinkClick r:id="rId3"/>
              </a:rPr>
              <a:t>/</a:t>
            </a:r>
            <a:r>
              <a:rPr lang="en-GB" dirty="0"/>
              <a:t> </a:t>
            </a:r>
          </a:p>
          <a:p>
            <a:pPr>
              <a:buNone/>
            </a:pPr>
            <a:r>
              <a:rPr lang="en-GB" dirty="0"/>
              <a:t> </a:t>
            </a:r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GB" sz="3200" dirty="0" err="1" smtClean="0"/>
              <a:t>Kesalahan</a:t>
            </a:r>
            <a:r>
              <a:rPr lang="en-GB" sz="3200" dirty="0" smtClean="0"/>
              <a:t> yang </a:t>
            </a:r>
            <a:r>
              <a:rPr lang="en-GB" sz="3200" dirty="0" err="1" smtClean="0"/>
              <a:t>sering</a:t>
            </a:r>
            <a:r>
              <a:rPr lang="en-GB" sz="3200" dirty="0" smtClean="0"/>
              <a:t> </a:t>
            </a:r>
            <a:r>
              <a:rPr lang="en-GB" sz="3200" dirty="0" err="1" smtClean="0"/>
              <a:t>muncul</a:t>
            </a:r>
            <a:r>
              <a:rPr lang="en-GB" sz="3200" dirty="0" smtClean="0"/>
              <a:t> </a:t>
            </a:r>
            <a:r>
              <a:rPr lang="en-GB" sz="3200" dirty="0" err="1" smtClean="0"/>
              <a:t>pada</a:t>
            </a:r>
            <a:r>
              <a:rPr lang="en-GB" sz="3200" dirty="0" smtClean="0"/>
              <a:t> </a:t>
            </a:r>
            <a:r>
              <a:rPr lang="en-GB" sz="3200" dirty="0" err="1" smtClean="0"/>
              <a:t>pembuatan</a:t>
            </a:r>
            <a:r>
              <a:rPr lang="en-GB" sz="3200" dirty="0" smtClean="0"/>
              <a:t> paper/essay/</a:t>
            </a:r>
            <a:r>
              <a:rPr lang="en-GB" sz="3200" dirty="0" err="1" smtClean="0"/>
              <a:t>skripsi</a:t>
            </a:r>
            <a:r>
              <a:rPr lang="en-GB" sz="3200" dirty="0" smtClean="0"/>
              <a:t>/</a:t>
            </a:r>
            <a:r>
              <a:rPr lang="en-GB" sz="3200" dirty="0" err="1" smtClean="0"/>
              <a:t>karya</a:t>
            </a:r>
            <a:r>
              <a:rPr lang="en-GB" sz="3200" dirty="0" smtClean="0"/>
              <a:t> </a:t>
            </a:r>
            <a:r>
              <a:rPr lang="en-GB" sz="3200" dirty="0" err="1" smtClean="0"/>
              <a:t>ilmiah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dirty="0" err="1" smtClean="0"/>
              <a:t>Mahasiswa</a:t>
            </a:r>
            <a:r>
              <a:rPr lang="en-GB" dirty="0" smtClean="0"/>
              <a:t> </a:t>
            </a:r>
            <a:r>
              <a:rPr lang="en-GB" dirty="0" err="1" smtClean="0"/>
              <a:t>lupa</a:t>
            </a:r>
            <a:r>
              <a:rPr lang="en-GB" dirty="0" smtClean="0"/>
              <a:t> </a:t>
            </a:r>
            <a:r>
              <a:rPr lang="en-GB" dirty="0" err="1" smtClean="0"/>
              <a:t>atau</a:t>
            </a:r>
            <a:r>
              <a:rPr lang="en-GB" dirty="0" smtClean="0"/>
              <a:t> </a:t>
            </a:r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menuliskan</a:t>
            </a:r>
            <a:r>
              <a:rPr lang="en-GB" dirty="0" smtClean="0"/>
              <a:t> </a:t>
            </a:r>
            <a:r>
              <a:rPr lang="en-GB" dirty="0" err="1" smtClean="0"/>
              <a:t>referensi</a:t>
            </a:r>
            <a:r>
              <a:rPr lang="en-GB" dirty="0" smtClean="0"/>
              <a:t> </a:t>
            </a:r>
            <a:r>
              <a:rPr lang="en-GB" dirty="0" err="1" smtClean="0"/>
              <a:t>pada</a:t>
            </a:r>
            <a:r>
              <a:rPr lang="en-GB" dirty="0" smtClean="0"/>
              <a:t> </a:t>
            </a:r>
            <a:r>
              <a:rPr lang="en-GB" dirty="0" err="1" smtClean="0"/>
              <a:t>tulisannya</a:t>
            </a:r>
            <a:endParaRPr lang="en-GB" dirty="0" smtClean="0"/>
          </a:p>
          <a:p>
            <a:r>
              <a:rPr lang="en-GB" dirty="0" err="1" smtClean="0"/>
              <a:t>Referensi</a:t>
            </a:r>
            <a:r>
              <a:rPr lang="en-GB" dirty="0" smtClean="0"/>
              <a:t> yang </a:t>
            </a:r>
            <a:r>
              <a:rPr lang="en-GB" dirty="0" err="1" smtClean="0"/>
              <a:t>ditulis</a:t>
            </a:r>
            <a:r>
              <a:rPr lang="en-GB" dirty="0" smtClean="0"/>
              <a:t> </a:t>
            </a:r>
            <a:r>
              <a:rPr lang="en-GB" dirty="0" err="1" smtClean="0"/>
              <a:t>masih</a:t>
            </a:r>
            <a:r>
              <a:rPr lang="en-GB" dirty="0" smtClean="0"/>
              <a:t> </a:t>
            </a:r>
            <a:r>
              <a:rPr lang="en-GB" dirty="0" err="1" smtClean="0"/>
              <a:t>salah</a:t>
            </a:r>
            <a:endParaRPr lang="en-GB" dirty="0" smtClean="0"/>
          </a:p>
          <a:p>
            <a:r>
              <a:rPr lang="en-GB" dirty="0" err="1" smtClean="0"/>
              <a:t>Jumlah</a:t>
            </a:r>
            <a:r>
              <a:rPr lang="en-GB" dirty="0" smtClean="0"/>
              <a:t> </a:t>
            </a:r>
            <a:r>
              <a:rPr lang="en-GB" dirty="0" err="1" smtClean="0"/>
              <a:t>kata</a:t>
            </a:r>
            <a:r>
              <a:rPr lang="en-GB" dirty="0" smtClean="0"/>
              <a:t> </a:t>
            </a:r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disebutkan</a:t>
            </a:r>
            <a:r>
              <a:rPr lang="en-GB" dirty="0" smtClean="0"/>
              <a:t> </a:t>
            </a:r>
            <a:r>
              <a:rPr lang="en-GB" dirty="0" err="1" smtClean="0"/>
              <a:t>pada</a:t>
            </a:r>
            <a:r>
              <a:rPr lang="en-GB" dirty="0" smtClean="0"/>
              <a:t> </a:t>
            </a:r>
            <a:r>
              <a:rPr lang="en-GB" dirty="0" err="1" smtClean="0"/>
              <a:t>halaman</a:t>
            </a:r>
            <a:r>
              <a:rPr lang="en-GB" dirty="0" smtClean="0"/>
              <a:t> cover</a:t>
            </a:r>
          </a:p>
          <a:p>
            <a:r>
              <a:rPr lang="en-GB" dirty="0" err="1" smtClean="0"/>
              <a:t>Daftar</a:t>
            </a:r>
            <a:r>
              <a:rPr lang="en-GB" dirty="0" smtClean="0"/>
              <a:t> </a:t>
            </a:r>
            <a:r>
              <a:rPr lang="en-GB" dirty="0" err="1" smtClean="0"/>
              <a:t>pustaka</a:t>
            </a:r>
            <a:r>
              <a:rPr lang="en-GB" dirty="0" smtClean="0"/>
              <a:t> </a:t>
            </a:r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urut</a:t>
            </a:r>
            <a:r>
              <a:rPr lang="en-GB" dirty="0" smtClean="0"/>
              <a:t> </a:t>
            </a:r>
            <a:r>
              <a:rPr lang="en-GB" dirty="0" err="1" smtClean="0"/>
              <a:t>abjad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lengkap</a:t>
            </a:r>
            <a:endParaRPr lang="en-GB" dirty="0" smtClean="0"/>
          </a:p>
          <a:p>
            <a:r>
              <a:rPr lang="en-GB" dirty="0" err="1" smtClean="0"/>
              <a:t>Kesalahan</a:t>
            </a:r>
            <a:r>
              <a:rPr lang="en-GB" dirty="0" smtClean="0"/>
              <a:t> </a:t>
            </a:r>
            <a:r>
              <a:rPr lang="en-GB" dirty="0" err="1" smtClean="0"/>
              <a:t>ketik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kesalahan</a:t>
            </a:r>
            <a:r>
              <a:rPr lang="en-GB" dirty="0" smtClean="0"/>
              <a:t> format </a:t>
            </a:r>
            <a:r>
              <a:rPr lang="en-GB" dirty="0" err="1" smtClean="0"/>
              <a:t>tulisan</a:t>
            </a:r>
            <a:endParaRPr lang="en-GB" dirty="0"/>
          </a:p>
          <a:p>
            <a:r>
              <a:rPr lang="en-GB" dirty="0" err="1" smtClean="0"/>
              <a:t>Isi</a:t>
            </a:r>
            <a:r>
              <a:rPr lang="en-GB" dirty="0" smtClean="0"/>
              <a:t> </a:t>
            </a:r>
            <a:r>
              <a:rPr lang="en-GB" dirty="0" err="1" smtClean="0"/>
              <a:t>tulisan</a:t>
            </a:r>
            <a:r>
              <a:rPr lang="en-GB" dirty="0" smtClean="0"/>
              <a:t> </a:t>
            </a:r>
            <a:r>
              <a:rPr lang="en-GB" dirty="0" err="1" smtClean="0"/>
              <a:t>tidak</a:t>
            </a:r>
            <a:r>
              <a:rPr lang="en-GB" dirty="0" smtClean="0"/>
              <a:t> </a:t>
            </a:r>
            <a:r>
              <a:rPr lang="en-GB" dirty="0" err="1" smtClean="0"/>
              <a:t>membahas</a:t>
            </a:r>
            <a:r>
              <a:rPr lang="en-GB" dirty="0" smtClean="0"/>
              <a:t> </a:t>
            </a:r>
            <a:r>
              <a:rPr lang="en-GB" dirty="0" err="1" smtClean="0"/>
              <a:t>judul</a:t>
            </a:r>
            <a:r>
              <a:rPr lang="en-GB" dirty="0" smtClean="0"/>
              <a:t> </a:t>
            </a:r>
            <a:r>
              <a:rPr lang="en-GB" dirty="0" err="1" smtClean="0"/>
              <a:t>dengan</a:t>
            </a:r>
            <a:r>
              <a:rPr lang="en-GB" dirty="0" smtClean="0"/>
              <a:t> </a:t>
            </a:r>
            <a:r>
              <a:rPr lang="en-GB" dirty="0" err="1" smtClean="0"/>
              <a:t>porsi</a:t>
            </a:r>
            <a:r>
              <a:rPr lang="en-GB" dirty="0" smtClean="0"/>
              <a:t> yang </a:t>
            </a:r>
            <a:r>
              <a:rPr lang="en-GB" dirty="0" err="1" smtClean="0"/>
              <a:t>seimbang</a:t>
            </a:r>
            <a:endParaRPr lang="en-GB" dirty="0" smtClean="0"/>
          </a:p>
          <a:p>
            <a:r>
              <a:rPr lang="en-GB" dirty="0" smtClean="0"/>
              <a:t>Copy paste </a:t>
            </a:r>
            <a:r>
              <a:rPr lang="en-GB" dirty="0" err="1" smtClean="0"/>
              <a:t>artikel</a:t>
            </a:r>
            <a:r>
              <a:rPr lang="en-GB" dirty="0" smtClean="0"/>
              <a:t> </a:t>
            </a:r>
            <a:r>
              <a:rPr lang="en-GB" dirty="0" err="1" smtClean="0"/>
              <a:t>dari</a:t>
            </a:r>
            <a:r>
              <a:rPr lang="en-GB" dirty="0" smtClean="0"/>
              <a:t> internet</a:t>
            </a:r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Mendeley</a:t>
            </a:r>
            <a:r>
              <a:rPr lang="en-GB" dirty="0" smtClean="0"/>
              <a:t> Desktop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Sign up </a:t>
            </a:r>
            <a:r>
              <a:rPr lang="en-GB" dirty="0" err="1" smtClean="0"/>
              <a:t>dan</a:t>
            </a:r>
            <a:r>
              <a:rPr lang="en-GB" dirty="0" smtClean="0"/>
              <a:t> download program </a:t>
            </a:r>
            <a:r>
              <a:rPr lang="en-GB" dirty="0" err="1" smtClean="0"/>
              <a:t>melalui</a:t>
            </a:r>
            <a:r>
              <a:rPr lang="en-GB" dirty="0" smtClean="0"/>
              <a:t> </a:t>
            </a:r>
            <a:r>
              <a:rPr lang="en-GB" dirty="0" smtClean="0">
                <a:hlinkClick r:id="rId2"/>
              </a:rPr>
              <a:t>www.mendeley.com</a:t>
            </a:r>
            <a:endParaRPr lang="en-GB" dirty="0" smtClean="0"/>
          </a:p>
          <a:p>
            <a:r>
              <a:rPr lang="en-GB" dirty="0" smtClean="0"/>
              <a:t>Install program</a:t>
            </a:r>
          </a:p>
          <a:p>
            <a:r>
              <a:rPr lang="en-GB" dirty="0" smtClean="0"/>
              <a:t>Connect internet</a:t>
            </a:r>
          </a:p>
          <a:p>
            <a:r>
              <a:rPr lang="en-GB" dirty="0" err="1" smtClean="0"/>
              <a:t>Bisa</a:t>
            </a:r>
            <a:r>
              <a:rPr lang="en-GB" dirty="0" smtClean="0"/>
              <a:t> </a:t>
            </a:r>
            <a:r>
              <a:rPr lang="en-GB" dirty="0" err="1" smtClean="0"/>
              <a:t>melacak</a:t>
            </a:r>
            <a:r>
              <a:rPr lang="en-GB" dirty="0" smtClean="0"/>
              <a:t> metadata </a:t>
            </a:r>
            <a:r>
              <a:rPr lang="en-GB" dirty="0" err="1" smtClean="0"/>
              <a:t>sebuah</a:t>
            </a:r>
            <a:r>
              <a:rPr lang="en-GB" dirty="0" smtClean="0"/>
              <a:t> </a:t>
            </a:r>
            <a:r>
              <a:rPr lang="en-GB" dirty="0" err="1" smtClean="0"/>
              <a:t>artikel</a:t>
            </a:r>
            <a:r>
              <a:rPr lang="en-GB" dirty="0" smtClean="0"/>
              <a:t> </a:t>
            </a:r>
            <a:r>
              <a:rPr lang="en-GB" dirty="0" err="1" smtClean="0"/>
              <a:t>pdf</a:t>
            </a:r>
            <a:endParaRPr lang="en-GB" dirty="0" smtClean="0"/>
          </a:p>
          <a:p>
            <a:r>
              <a:rPr lang="en-GB" dirty="0" err="1" smtClean="0"/>
              <a:t>Bisa</a:t>
            </a:r>
            <a:r>
              <a:rPr lang="en-GB" dirty="0" smtClean="0"/>
              <a:t> </a:t>
            </a:r>
            <a:r>
              <a:rPr lang="en-GB" dirty="0" err="1" smtClean="0"/>
              <a:t>dihubungkan</a:t>
            </a:r>
            <a:r>
              <a:rPr lang="en-GB" dirty="0" smtClean="0"/>
              <a:t> </a:t>
            </a:r>
            <a:r>
              <a:rPr lang="en-GB" dirty="0" err="1" smtClean="0"/>
              <a:t>dengan</a:t>
            </a:r>
            <a:r>
              <a:rPr lang="en-GB" dirty="0" smtClean="0"/>
              <a:t> MSWord (</a:t>
            </a:r>
            <a:r>
              <a:rPr lang="en-GB" dirty="0" err="1" smtClean="0"/>
              <a:t>plugin</a:t>
            </a:r>
            <a:r>
              <a:rPr lang="en-GB" dirty="0" smtClean="0"/>
              <a:t>)</a:t>
            </a:r>
          </a:p>
          <a:p>
            <a:r>
              <a:rPr lang="en-GB" dirty="0" err="1" smtClean="0"/>
              <a:t>Membantu</a:t>
            </a:r>
            <a:r>
              <a:rPr lang="en-GB" dirty="0" smtClean="0"/>
              <a:t> </a:t>
            </a:r>
            <a:r>
              <a:rPr lang="en-GB" dirty="0" err="1" smtClean="0"/>
              <a:t>penulis</a:t>
            </a:r>
            <a:r>
              <a:rPr lang="en-GB" dirty="0" smtClean="0"/>
              <a:t> </a:t>
            </a:r>
            <a:r>
              <a:rPr lang="en-GB" dirty="0" err="1" smtClean="0"/>
              <a:t>membuat</a:t>
            </a:r>
            <a:r>
              <a:rPr lang="en-GB" dirty="0" smtClean="0"/>
              <a:t> </a:t>
            </a:r>
            <a:r>
              <a:rPr lang="en-GB" dirty="0" err="1" smtClean="0"/>
              <a:t>referensi</a:t>
            </a:r>
            <a:r>
              <a:rPr lang="en-GB" dirty="0" smtClean="0"/>
              <a:t> </a:t>
            </a:r>
            <a:r>
              <a:rPr lang="en-GB" dirty="0" err="1" smtClean="0"/>
              <a:t>dan</a:t>
            </a:r>
            <a:r>
              <a:rPr lang="en-GB" dirty="0" smtClean="0"/>
              <a:t> </a:t>
            </a:r>
            <a:r>
              <a:rPr lang="en-GB" dirty="0" err="1" smtClean="0"/>
              <a:t>daftar</a:t>
            </a:r>
            <a:r>
              <a:rPr lang="en-GB" dirty="0" smtClean="0"/>
              <a:t> </a:t>
            </a:r>
            <a:r>
              <a:rPr lang="en-GB" dirty="0" err="1" smtClean="0"/>
              <a:t>pustaka</a:t>
            </a:r>
            <a:r>
              <a:rPr lang="en-GB" dirty="0" smtClean="0"/>
              <a:t> </a:t>
            </a:r>
            <a:r>
              <a:rPr lang="en-GB" dirty="0" err="1" smtClean="0"/>
              <a:t>dengan</a:t>
            </a:r>
            <a:r>
              <a:rPr lang="en-GB" dirty="0" smtClean="0"/>
              <a:t> </a:t>
            </a:r>
            <a:r>
              <a:rPr lang="en-GB" dirty="0" err="1" smtClean="0"/>
              <a:t>otomatis</a:t>
            </a:r>
            <a:endParaRPr lang="en-GB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Bentuk</a:t>
            </a:r>
            <a:r>
              <a:rPr lang="en-GB" dirty="0" smtClean="0"/>
              <a:t> </a:t>
            </a:r>
            <a:r>
              <a:rPr lang="en-GB" dirty="0" err="1" smtClean="0"/>
              <a:t>plagiarisme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lvl="0"/>
            <a:r>
              <a:rPr lang="en-US" dirty="0" err="1"/>
              <a:t>Sebuah</a:t>
            </a:r>
            <a:r>
              <a:rPr lang="en-US" dirty="0"/>
              <a:t> </a:t>
            </a:r>
            <a:r>
              <a:rPr lang="en-US" dirty="0" err="1"/>
              <a:t>hasil</a:t>
            </a:r>
            <a:r>
              <a:rPr lang="en-US" dirty="0"/>
              <a:t> </a:t>
            </a:r>
            <a:r>
              <a:rPr lang="en-US" dirty="0" err="1"/>
              <a:t>karya</a:t>
            </a:r>
            <a:r>
              <a:rPr lang="en-US" dirty="0"/>
              <a:t> </a:t>
            </a:r>
            <a:r>
              <a:rPr lang="en-US" dirty="0" err="1"/>
              <a:t>ilmiah</a:t>
            </a:r>
            <a:r>
              <a:rPr lang="en-US" dirty="0"/>
              <a:t> yang </a:t>
            </a:r>
            <a:r>
              <a:rPr lang="en-US" dirty="0" err="1"/>
              <a:t>dikerjakan</a:t>
            </a:r>
            <a:r>
              <a:rPr lang="en-US" dirty="0"/>
              <a:t> </a:t>
            </a:r>
            <a:r>
              <a:rPr lang="en-US" dirty="0" err="1"/>
              <a:t>oleh</a:t>
            </a:r>
            <a:r>
              <a:rPr lang="en-US" dirty="0"/>
              <a:t> </a:t>
            </a:r>
            <a:r>
              <a:rPr lang="en-US" dirty="0" err="1"/>
              <a:t>orang</a:t>
            </a:r>
            <a:r>
              <a:rPr lang="en-US" dirty="0"/>
              <a:t> lain, </a:t>
            </a:r>
            <a:r>
              <a:rPr lang="en-US" dirty="0" err="1"/>
              <a:t>dikumpulkan</a:t>
            </a:r>
            <a:r>
              <a:rPr lang="en-US" dirty="0"/>
              <a:t> </a:t>
            </a:r>
            <a:r>
              <a:rPr lang="en-US" dirty="0" err="1"/>
              <a:t>atas</a:t>
            </a:r>
            <a:r>
              <a:rPr lang="en-US" dirty="0"/>
              <a:t> </a:t>
            </a:r>
            <a:r>
              <a:rPr lang="en-US" dirty="0" err="1"/>
              <a:t>nama</a:t>
            </a:r>
            <a:r>
              <a:rPr lang="en-US" dirty="0"/>
              <a:t> </a:t>
            </a:r>
            <a:r>
              <a:rPr lang="en-US" dirty="0" err="1"/>
              <a:t>pribadi</a:t>
            </a:r>
            <a:r>
              <a:rPr lang="en-US" dirty="0"/>
              <a:t>.</a:t>
            </a:r>
            <a:endParaRPr lang="en-GB" dirty="0"/>
          </a:p>
          <a:p>
            <a:pPr lvl="0"/>
            <a:r>
              <a:rPr lang="en-US" dirty="0" err="1"/>
              <a:t>Seluruh</a:t>
            </a:r>
            <a:r>
              <a:rPr lang="en-US" dirty="0"/>
              <a:t> </a:t>
            </a:r>
            <a:r>
              <a:rPr lang="en-US" dirty="0" err="1"/>
              <a:t>hasil</a:t>
            </a:r>
            <a:r>
              <a:rPr lang="en-US" dirty="0"/>
              <a:t> </a:t>
            </a:r>
            <a:r>
              <a:rPr lang="en-US" dirty="0" err="1"/>
              <a:t>karya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pribadi</a:t>
            </a:r>
            <a:r>
              <a:rPr lang="en-US" dirty="0"/>
              <a:t> </a:t>
            </a:r>
            <a:r>
              <a:rPr lang="en-US" dirty="0" err="1"/>
              <a:t>ternyata</a:t>
            </a:r>
            <a:r>
              <a:rPr lang="en-US" dirty="0"/>
              <a:t> </a:t>
            </a:r>
            <a:r>
              <a:rPr lang="en-US" dirty="0" err="1"/>
              <a:t>hasil</a:t>
            </a:r>
            <a:r>
              <a:rPr lang="en-US" dirty="0"/>
              <a:t> copy-paste </a:t>
            </a:r>
            <a:r>
              <a:rPr lang="en-US" dirty="0" err="1"/>
              <a:t>dari</a:t>
            </a:r>
            <a:r>
              <a:rPr lang="en-US" dirty="0"/>
              <a:t> </a:t>
            </a:r>
            <a:r>
              <a:rPr lang="en-US" dirty="0" err="1"/>
              <a:t>sumber</a:t>
            </a:r>
            <a:r>
              <a:rPr lang="en-US" dirty="0"/>
              <a:t> lain.</a:t>
            </a:r>
            <a:endParaRPr lang="en-GB" dirty="0"/>
          </a:p>
          <a:p>
            <a:pPr lvl="0"/>
            <a:r>
              <a:rPr lang="en-US" dirty="0" err="1"/>
              <a:t>Sebagian</a:t>
            </a:r>
            <a:r>
              <a:rPr lang="en-US" dirty="0"/>
              <a:t> </a:t>
            </a:r>
            <a:r>
              <a:rPr lang="en-US" dirty="0" err="1"/>
              <a:t>dari</a:t>
            </a:r>
            <a:r>
              <a:rPr lang="en-US" dirty="0"/>
              <a:t> </a:t>
            </a:r>
            <a:r>
              <a:rPr lang="en-US" dirty="0" err="1"/>
              <a:t>karya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pribadi</a:t>
            </a:r>
            <a:r>
              <a:rPr lang="en-US" dirty="0"/>
              <a:t> </a:t>
            </a:r>
            <a:r>
              <a:rPr lang="en-US" dirty="0" err="1"/>
              <a:t>merupakan</a:t>
            </a:r>
            <a:r>
              <a:rPr lang="en-US" dirty="0"/>
              <a:t> </a:t>
            </a:r>
            <a:r>
              <a:rPr lang="en-US" dirty="0" err="1"/>
              <a:t>hasil</a:t>
            </a:r>
            <a:r>
              <a:rPr lang="en-US" dirty="0"/>
              <a:t> copy-paste </a:t>
            </a:r>
            <a:r>
              <a:rPr lang="en-US" dirty="0" err="1"/>
              <a:t>dari</a:t>
            </a:r>
            <a:r>
              <a:rPr lang="en-US" dirty="0"/>
              <a:t> </a:t>
            </a:r>
            <a:r>
              <a:rPr lang="en-US" dirty="0" err="1"/>
              <a:t>sumber</a:t>
            </a:r>
            <a:r>
              <a:rPr lang="en-US" dirty="0"/>
              <a:t> lain </a:t>
            </a:r>
            <a:r>
              <a:rPr lang="en-US" dirty="0" err="1"/>
              <a:t>tanpa</a:t>
            </a:r>
            <a:r>
              <a:rPr lang="en-US" dirty="0"/>
              <a:t> </a:t>
            </a:r>
            <a:r>
              <a:rPr lang="en-US" dirty="0" err="1"/>
              <a:t>mencantumkan</a:t>
            </a:r>
            <a:r>
              <a:rPr lang="en-US" dirty="0"/>
              <a:t> </a:t>
            </a:r>
            <a:r>
              <a:rPr lang="en-US" dirty="0" err="1"/>
              <a:t>referensi</a:t>
            </a:r>
            <a:r>
              <a:rPr lang="en-US" dirty="0"/>
              <a:t> yang </a:t>
            </a:r>
            <a:r>
              <a:rPr lang="en-US" dirty="0" err="1"/>
              <a:t>jelas</a:t>
            </a:r>
            <a:r>
              <a:rPr lang="en-US" dirty="0"/>
              <a:t> </a:t>
            </a:r>
            <a:r>
              <a:rPr lang="en-US" dirty="0" err="1"/>
              <a:t>dan</a:t>
            </a:r>
            <a:r>
              <a:rPr lang="en-US" dirty="0"/>
              <a:t> </a:t>
            </a:r>
            <a:r>
              <a:rPr lang="en-US" dirty="0" err="1"/>
              <a:t>tepat</a:t>
            </a:r>
            <a:r>
              <a:rPr lang="en-US" dirty="0"/>
              <a:t>.</a:t>
            </a:r>
            <a:endParaRPr lang="en-GB" dirty="0"/>
          </a:p>
          <a:p>
            <a:pPr lvl="0"/>
            <a:r>
              <a:rPr lang="en-US" dirty="0" err="1"/>
              <a:t>Mahasiswa</a:t>
            </a:r>
            <a:r>
              <a:rPr lang="en-US" dirty="0"/>
              <a:t> </a:t>
            </a:r>
            <a:r>
              <a:rPr lang="en-US" dirty="0" err="1"/>
              <a:t>mengumpulkan</a:t>
            </a:r>
            <a:r>
              <a:rPr lang="en-US" dirty="0"/>
              <a:t> </a:t>
            </a:r>
            <a:r>
              <a:rPr lang="en-US" dirty="0" err="1"/>
              <a:t>karya</a:t>
            </a:r>
            <a:r>
              <a:rPr lang="en-US" dirty="0"/>
              <a:t> </a:t>
            </a:r>
            <a:r>
              <a:rPr lang="en-US" dirty="0" err="1"/>
              <a:t>ilmiah</a:t>
            </a:r>
            <a:r>
              <a:rPr lang="en-US" dirty="0"/>
              <a:t> yang </a:t>
            </a:r>
            <a:r>
              <a:rPr lang="en-US" dirty="0" err="1"/>
              <a:t>sama</a:t>
            </a:r>
            <a:r>
              <a:rPr lang="en-US" dirty="0"/>
              <a:t> </a:t>
            </a:r>
            <a:r>
              <a:rPr lang="en-US" dirty="0" err="1"/>
              <a:t>dalam</a:t>
            </a:r>
            <a:r>
              <a:rPr lang="en-US" dirty="0"/>
              <a:t> </a:t>
            </a:r>
            <a:r>
              <a:rPr lang="en-US" dirty="0" err="1"/>
              <a:t>berbagai</a:t>
            </a:r>
            <a:r>
              <a:rPr lang="en-US" dirty="0"/>
              <a:t> </a:t>
            </a:r>
            <a:r>
              <a:rPr lang="en-US" dirty="0" err="1"/>
              <a:t>mata</a:t>
            </a:r>
            <a:r>
              <a:rPr lang="en-US" dirty="0"/>
              <a:t> </a:t>
            </a:r>
            <a:r>
              <a:rPr lang="en-US" dirty="0" err="1"/>
              <a:t>kuliah</a:t>
            </a:r>
            <a:r>
              <a:rPr lang="en-US" dirty="0"/>
              <a:t> </a:t>
            </a:r>
            <a:r>
              <a:rPr lang="en-US" dirty="0" err="1"/>
              <a:t>tanpa</a:t>
            </a:r>
            <a:r>
              <a:rPr lang="en-US" dirty="0"/>
              <a:t> </a:t>
            </a:r>
            <a:r>
              <a:rPr lang="en-US" dirty="0" err="1"/>
              <a:t>memberikan</a:t>
            </a:r>
            <a:r>
              <a:rPr lang="en-US" dirty="0"/>
              <a:t> </a:t>
            </a:r>
            <a:r>
              <a:rPr lang="en-US" dirty="0" err="1"/>
              <a:t>keterangan</a:t>
            </a:r>
            <a:r>
              <a:rPr lang="en-US" dirty="0"/>
              <a:t> </a:t>
            </a:r>
            <a:r>
              <a:rPr lang="en-US" dirty="0" err="1"/>
              <a:t>dan</a:t>
            </a:r>
            <a:r>
              <a:rPr lang="en-US" dirty="0"/>
              <a:t> </a:t>
            </a:r>
            <a:r>
              <a:rPr lang="en-US" dirty="0" err="1"/>
              <a:t>mendapatkan</a:t>
            </a:r>
            <a:r>
              <a:rPr lang="en-US" dirty="0"/>
              <a:t> </a:t>
            </a:r>
            <a:r>
              <a:rPr lang="en-US" dirty="0" err="1"/>
              <a:t>ijin</a:t>
            </a:r>
            <a:r>
              <a:rPr lang="en-US" dirty="0"/>
              <a:t> </a:t>
            </a:r>
            <a:r>
              <a:rPr lang="en-US" dirty="0" err="1"/>
              <a:t>terlebih</a:t>
            </a:r>
            <a:r>
              <a:rPr lang="en-US" dirty="0"/>
              <a:t> </a:t>
            </a:r>
            <a:r>
              <a:rPr lang="en-US" dirty="0" err="1"/>
              <a:t>dahulu</a:t>
            </a:r>
            <a:r>
              <a:rPr lang="en-US" dirty="0"/>
              <a:t>.</a:t>
            </a:r>
            <a:endParaRPr lang="en-GB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Tips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Karya</a:t>
            </a:r>
            <a:r>
              <a:rPr lang="en-US" dirty="0" smtClean="0"/>
              <a:t> </a:t>
            </a:r>
            <a:r>
              <a:rPr lang="en-US" dirty="0" err="1"/>
              <a:t>ilmiah</a:t>
            </a:r>
            <a:r>
              <a:rPr lang="en-US" dirty="0"/>
              <a:t> </a:t>
            </a:r>
            <a:r>
              <a:rPr lang="en-US" dirty="0" err="1"/>
              <a:t>berupa</a:t>
            </a:r>
            <a:r>
              <a:rPr lang="en-US" dirty="0"/>
              <a:t> paper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tugas</a:t>
            </a:r>
            <a:r>
              <a:rPr lang="en-US" dirty="0"/>
              <a:t> lain yang </a:t>
            </a:r>
            <a:r>
              <a:rPr lang="en-US" dirty="0" err="1"/>
              <a:t>dikerjakan</a:t>
            </a:r>
            <a:r>
              <a:rPr lang="en-US" dirty="0"/>
              <a:t> </a:t>
            </a:r>
            <a:r>
              <a:rPr lang="en-US" dirty="0" err="1"/>
              <a:t>mendadak</a:t>
            </a:r>
            <a:r>
              <a:rPr lang="en-US" dirty="0"/>
              <a:t> (last minutes) </a:t>
            </a:r>
            <a:r>
              <a:rPr lang="en-US" dirty="0" err="1"/>
              <a:t>rawan</a:t>
            </a:r>
            <a:r>
              <a:rPr lang="en-US" dirty="0"/>
              <a:t> </a:t>
            </a:r>
            <a:r>
              <a:rPr lang="en-US" dirty="0" err="1"/>
              <a:t>dengan</a:t>
            </a:r>
            <a:r>
              <a:rPr lang="en-US" dirty="0"/>
              <a:t> </a:t>
            </a:r>
            <a:r>
              <a:rPr lang="en-US" dirty="0" err="1"/>
              <a:t>plagiarisme</a:t>
            </a:r>
            <a:r>
              <a:rPr lang="en-US" dirty="0"/>
              <a:t>. </a:t>
            </a:r>
            <a:r>
              <a:rPr lang="en-US" dirty="0" err="1"/>
              <a:t>Waktu</a:t>
            </a:r>
            <a:r>
              <a:rPr lang="en-US" dirty="0"/>
              <a:t> yang </a:t>
            </a:r>
            <a:r>
              <a:rPr lang="en-US" dirty="0" err="1"/>
              <a:t>sempit</a:t>
            </a:r>
            <a:r>
              <a:rPr lang="en-US" dirty="0"/>
              <a:t> </a:t>
            </a:r>
            <a:r>
              <a:rPr lang="en-US" dirty="0" err="1"/>
              <a:t>membuat</a:t>
            </a:r>
            <a:r>
              <a:rPr lang="en-US" dirty="0"/>
              <a:t> </a:t>
            </a:r>
            <a:r>
              <a:rPr lang="en-US" dirty="0" err="1"/>
              <a:t>mahasiswa</a:t>
            </a:r>
            <a:r>
              <a:rPr lang="en-US" dirty="0"/>
              <a:t> </a:t>
            </a:r>
            <a:r>
              <a:rPr lang="en-US" dirty="0" err="1"/>
              <a:t>cenderung</a:t>
            </a:r>
            <a:r>
              <a:rPr lang="en-US" dirty="0"/>
              <a:t> </a:t>
            </a:r>
            <a:r>
              <a:rPr lang="en-US" dirty="0" err="1"/>
              <a:t>kelabakan</a:t>
            </a:r>
            <a:r>
              <a:rPr lang="en-US" dirty="0"/>
              <a:t> </a:t>
            </a:r>
            <a:r>
              <a:rPr lang="en-US" dirty="0" err="1"/>
              <a:t>ataupun</a:t>
            </a:r>
            <a:r>
              <a:rPr lang="en-US" dirty="0"/>
              <a:t> </a:t>
            </a:r>
            <a:r>
              <a:rPr lang="en-US" dirty="0" err="1"/>
              <a:t>dengan</a:t>
            </a:r>
            <a:r>
              <a:rPr lang="en-US" dirty="0"/>
              <a:t> </a:t>
            </a:r>
            <a:r>
              <a:rPr lang="en-US" dirty="0" err="1"/>
              <a:t>berbagai</a:t>
            </a:r>
            <a:r>
              <a:rPr lang="en-US" dirty="0"/>
              <a:t> </a:t>
            </a:r>
            <a:r>
              <a:rPr lang="en-US" dirty="0" err="1"/>
              <a:t>alasan</a:t>
            </a:r>
            <a:r>
              <a:rPr lang="en-US" dirty="0"/>
              <a:t>, </a:t>
            </a:r>
            <a:r>
              <a:rPr lang="en-US" dirty="0" err="1"/>
              <a:t>termasuk</a:t>
            </a:r>
            <a:r>
              <a:rPr lang="en-US" dirty="0"/>
              <a:t> </a:t>
            </a:r>
            <a:r>
              <a:rPr lang="en-US" dirty="0" err="1"/>
              <a:t>lupa</a:t>
            </a:r>
            <a:r>
              <a:rPr lang="en-US" dirty="0"/>
              <a:t>, </a:t>
            </a:r>
            <a:r>
              <a:rPr lang="en-US" dirty="0" err="1"/>
              <a:t>membuat</a:t>
            </a:r>
            <a:r>
              <a:rPr lang="en-US" dirty="0"/>
              <a:t> </a:t>
            </a:r>
            <a:r>
              <a:rPr lang="en-US" dirty="0" err="1"/>
              <a:t>referensi</a:t>
            </a:r>
            <a:r>
              <a:rPr lang="en-US" dirty="0"/>
              <a:t> yang </a:t>
            </a:r>
            <a:r>
              <a:rPr lang="en-US" dirty="0" err="1"/>
              <a:t>jelas</a:t>
            </a:r>
            <a:r>
              <a:rPr lang="en-US" dirty="0"/>
              <a:t> </a:t>
            </a:r>
            <a:r>
              <a:rPr lang="en-US" dirty="0" err="1"/>
              <a:t>dan</a:t>
            </a:r>
            <a:r>
              <a:rPr lang="en-US" dirty="0"/>
              <a:t> </a:t>
            </a:r>
            <a:r>
              <a:rPr lang="en-US" dirty="0" err="1"/>
              <a:t>tepat</a:t>
            </a:r>
            <a:r>
              <a:rPr lang="en-US" dirty="0"/>
              <a:t>. </a:t>
            </a:r>
            <a:r>
              <a:rPr lang="en-US" dirty="0" err="1"/>
              <a:t>Oleh</a:t>
            </a:r>
            <a:r>
              <a:rPr lang="en-US" dirty="0"/>
              <a:t> </a:t>
            </a:r>
            <a:r>
              <a:rPr lang="en-US" dirty="0" err="1"/>
              <a:t>karena</a:t>
            </a:r>
            <a:r>
              <a:rPr lang="en-US" dirty="0"/>
              <a:t> </a:t>
            </a:r>
            <a:r>
              <a:rPr lang="en-US" dirty="0" err="1"/>
              <a:t>itu</a:t>
            </a:r>
            <a:r>
              <a:rPr lang="en-US" dirty="0"/>
              <a:t>, </a:t>
            </a:r>
            <a:r>
              <a:rPr lang="en-US" dirty="0" err="1"/>
              <a:t>jangan</a:t>
            </a:r>
            <a:r>
              <a:rPr lang="en-US" dirty="0"/>
              <a:t> </a:t>
            </a:r>
            <a:r>
              <a:rPr lang="en-US" dirty="0" err="1"/>
              <a:t>mengerjakan</a:t>
            </a:r>
            <a:r>
              <a:rPr lang="en-US" dirty="0"/>
              <a:t> paper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tugas-tugas</a:t>
            </a:r>
            <a:r>
              <a:rPr lang="en-US" dirty="0"/>
              <a:t> </a:t>
            </a:r>
            <a:r>
              <a:rPr lang="en-US" dirty="0" err="1"/>
              <a:t>kampus</a:t>
            </a:r>
            <a:r>
              <a:rPr lang="en-US" dirty="0"/>
              <a:t> </a:t>
            </a:r>
            <a:r>
              <a:rPr lang="en-US" dirty="0" err="1"/>
              <a:t>secara</a:t>
            </a:r>
            <a:r>
              <a:rPr lang="en-US" dirty="0"/>
              <a:t> </a:t>
            </a:r>
            <a:r>
              <a:rPr lang="en-US" dirty="0" err="1"/>
              <a:t>mendadak</a:t>
            </a:r>
            <a:r>
              <a:rPr lang="en-US" dirty="0"/>
              <a:t>. </a:t>
            </a:r>
            <a:endParaRPr lang="en-GB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en-US" dirty="0" err="1"/>
              <a:t>Hukuman</a:t>
            </a:r>
            <a:r>
              <a:rPr lang="en-US" dirty="0"/>
              <a:t> </a:t>
            </a:r>
            <a:r>
              <a:rPr lang="en-US" dirty="0" err="1" smtClean="0"/>
              <a:t>Plagiarisme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err="1"/>
              <a:t>Surat</a:t>
            </a:r>
            <a:r>
              <a:rPr lang="en-US" dirty="0"/>
              <a:t> </a:t>
            </a:r>
            <a:r>
              <a:rPr lang="en-US" dirty="0" err="1"/>
              <a:t>Peringatan</a:t>
            </a:r>
            <a:endParaRPr lang="en-GB" dirty="0"/>
          </a:p>
          <a:p>
            <a:pPr lvl="0"/>
            <a:r>
              <a:rPr lang="en-US" dirty="0" err="1"/>
              <a:t>Skors</a:t>
            </a:r>
            <a:r>
              <a:rPr lang="en-US" dirty="0"/>
              <a:t> </a:t>
            </a:r>
            <a:endParaRPr lang="en-GB" dirty="0"/>
          </a:p>
          <a:p>
            <a:pPr lvl="0"/>
            <a:r>
              <a:rPr lang="en-US" dirty="0" err="1"/>
              <a:t>Dikeluarkan</a:t>
            </a:r>
            <a:r>
              <a:rPr lang="en-US" dirty="0"/>
              <a:t> </a:t>
            </a:r>
            <a:r>
              <a:rPr lang="en-US" dirty="0" err="1"/>
              <a:t>dari</a:t>
            </a:r>
            <a:r>
              <a:rPr lang="en-US" dirty="0"/>
              <a:t> STIE </a:t>
            </a:r>
            <a:r>
              <a:rPr lang="en-US" dirty="0" err="1"/>
              <a:t>Swastamandiri</a:t>
            </a:r>
            <a:endParaRPr lang="en-GB" dirty="0"/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en-US" dirty="0"/>
              <a:t>Cara </a:t>
            </a:r>
            <a:r>
              <a:rPr lang="en-US" dirty="0" err="1"/>
              <a:t>menghindari</a:t>
            </a:r>
            <a:r>
              <a:rPr lang="en-US" dirty="0"/>
              <a:t> </a:t>
            </a:r>
            <a:r>
              <a:rPr lang="en-US" dirty="0" err="1" smtClean="0"/>
              <a:t>plagiarisme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/>
              <a:t>Pembuatan</a:t>
            </a:r>
            <a:r>
              <a:rPr lang="en-US" dirty="0"/>
              <a:t> </a:t>
            </a:r>
            <a:r>
              <a:rPr lang="en-US" dirty="0" err="1"/>
              <a:t>karya</a:t>
            </a:r>
            <a:r>
              <a:rPr lang="en-US" dirty="0"/>
              <a:t> </a:t>
            </a:r>
            <a:r>
              <a:rPr lang="en-US" dirty="0" err="1"/>
              <a:t>ilmiah</a:t>
            </a:r>
            <a:r>
              <a:rPr lang="en-US" dirty="0"/>
              <a:t> </a:t>
            </a:r>
            <a:r>
              <a:rPr lang="en-US" dirty="0" err="1"/>
              <a:t>berupa</a:t>
            </a:r>
            <a:r>
              <a:rPr lang="en-US" dirty="0"/>
              <a:t> paper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tugas</a:t>
            </a:r>
            <a:r>
              <a:rPr lang="en-US" dirty="0"/>
              <a:t> lain </a:t>
            </a:r>
            <a:r>
              <a:rPr lang="en-US" dirty="0" err="1"/>
              <a:t>di</a:t>
            </a:r>
            <a:r>
              <a:rPr lang="en-US" dirty="0"/>
              <a:t> </a:t>
            </a:r>
            <a:r>
              <a:rPr lang="en-US" dirty="0" err="1"/>
              <a:t>dunia</a:t>
            </a:r>
            <a:r>
              <a:rPr lang="en-US" dirty="0"/>
              <a:t> </a:t>
            </a:r>
            <a:r>
              <a:rPr lang="en-US" dirty="0" err="1"/>
              <a:t>kampus</a:t>
            </a:r>
            <a:r>
              <a:rPr lang="en-US" dirty="0"/>
              <a:t> </a:t>
            </a:r>
            <a:r>
              <a:rPr lang="en-US" dirty="0" err="1"/>
              <a:t>harus</a:t>
            </a:r>
            <a:r>
              <a:rPr lang="en-US" dirty="0"/>
              <a:t> </a:t>
            </a:r>
            <a:r>
              <a:rPr lang="en-US" dirty="0" err="1"/>
              <a:t>selalu</a:t>
            </a:r>
            <a:r>
              <a:rPr lang="en-US" dirty="0"/>
              <a:t> </a:t>
            </a:r>
            <a:r>
              <a:rPr lang="en-US" dirty="0" err="1"/>
              <a:t>menunjukkan</a:t>
            </a:r>
            <a:r>
              <a:rPr lang="en-US" dirty="0"/>
              <a:t> </a:t>
            </a:r>
            <a:r>
              <a:rPr lang="en-US" dirty="0" err="1"/>
              <a:t>rujukan</a:t>
            </a:r>
            <a:r>
              <a:rPr lang="en-US" dirty="0"/>
              <a:t> </a:t>
            </a:r>
            <a:r>
              <a:rPr lang="en-US" dirty="0" err="1"/>
              <a:t>sumber</a:t>
            </a:r>
            <a:r>
              <a:rPr lang="en-US" dirty="0"/>
              <a:t> data yang </a:t>
            </a:r>
            <a:r>
              <a:rPr lang="en-US" dirty="0" err="1"/>
              <a:t>jelas</a:t>
            </a:r>
            <a:r>
              <a:rPr lang="en-US" dirty="0"/>
              <a:t> </a:t>
            </a:r>
            <a:r>
              <a:rPr lang="en-US" dirty="0" err="1"/>
              <a:t>dan</a:t>
            </a:r>
            <a:r>
              <a:rPr lang="en-US" dirty="0"/>
              <a:t> </a:t>
            </a:r>
            <a:r>
              <a:rPr lang="en-US" dirty="0" err="1"/>
              <a:t>tepat</a:t>
            </a:r>
            <a:r>
              <a:rPr lang="en-US" dirty="0"/>
              <a:t>. </a:t>
            </a:r>
            <a:endParaRPr lang="en-US" dirty="0" smtClean="0"/>
          </a:p>
          <a:p>
            <a:r>
              <a:rPr lang="en-US" dirty="0" smtClean="0"/>
              <a:t>Hal </a:t>
            </a:r>
            <a:r>
              <a:rPr lang="en-US" dirty="0" err="1"/>
              <a:t>ini</a:t>
            </a:r>
            <a:r>
              <a:rPr lang="en-US" dirty="0"/>
              <a:t> </a:t>
            </a:r>
            <a:r>
              <a:rPr lang="en-US" dirty="0" err="1"/>
              <a:t>disebut</a:t>
            </a:r>
            <a:r>
              <a:rPr lang="en-US" dirty="0"/>
              <a:t> </a:t>
            </a:r>
            <a:r>
              <a:rPr lang="en-US" dirty="0" err="1"/>
              <a:t>dengan</a:t>
            </a:r>
            <a:r>
              <a:rPr lang="en-US" dirty="0"/>
              <a:t> </a:t>
            </a:r>
            <a:r>
              <a:rPr lang="en-US" dirty="0" err="1"/>
              <a:t>pemberian</a:t>
            </a:r>
            <a:r>
              <a:rPr lang="en-US" dirty="0"/>
              <a:t> </a:t>
            </a:r>
            <a:r>
              <a:rPr lang="en-US" dirty="0" err="1" smtClean="0"/>
              <a:t>referensi</a:t>
            </a:r>
            <a:endParaRPr lang="en-US" dirty="0" smtClean="0"/>
          </a:p>
          <a:p>
            <a:r>
              <a:rPr lang="en-US" dirty="0" err="1"/>
              <a:t>Referensi</a:t>
            </a:r>
            <a:r>
              <a:rPr lang="en-US" dirty="0"/>
              <a:t> </a:t>
            </a:r>
            <a:r>
              <a:rPr lang="en-US" dirty="0" err="1"/>
              <a:t>harus</a:t>
            </a:r>
            <a:r>
              <a:rPr lang="en-US" dirty="0"/>
              <a:t> </a:t>
            </a:r>
            <a:r>
              <a:rPr lang="en-US" dirty="0" err="1"/>
              <a:t>disertakan</a:t>
            </a:r>
            <a:r>
              <a:rPr lang="en-US" dirty="0"/>
              <a:t> </a:t>
            </a:r>
            <a:r>
              <a:rPr lang="en-US" dirty="0" err="1"/>
              <a:t>dalam</a:t>
            </a:r>
            <a:r>
              <a:rPr lang="en-US" dirty="0"/>
              <a:t> </a:t>
            </a:r>
            <a:r>
              <a:rPr lang="en-US" dirty="0" err="1"/>
              <a:t>karya</a:t>
            </a:r>
            <a:r>
              <a:rPr lang="en-US" dirty="0"/>
              <a:t> </a:t>
            </a:r>
            <a:r>
              <a:rPr lang="en-US" dirty="0" err="1"/>
              <a:t>ilmiah</a:t>
            </a:r>
            <a:r>
              <a:rPr lang="en-US" dirty="0"/>
              <a:t> </a:t>
            </a:r>
            <a:r>
              <a:rPr lang="en-US" dirty="0" err="1"/>
              <a:t>berupa</a:t>
            </a:r>
            <a:r>
              <a:rPr lang="en-US" dirty="0"/>
              <a:t> paper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tugas</a:t>
            </a:r>
            <a:r>
              <a:rPr lang="en-US" dirty="0"/>
              <a:t> lain </a:t>
            </a:r>
            <a:r>
              <a:rPr lang="en-US" dirty="0" err="1"/>
              <a:t>apabila</a:t>
            </a:r>
            <a:r>
              <a:rPr lang="en-US" dirty="0"/>
              <a:t> </a:t>
            </a:r>
            <a:r>
              <a:rPr lang="en-US" dirty="0" err="1"/>
              <a:t>mahasiswa</a:t>
            </a:r>
            <a:r>
              <a:rPr lang="en-US" dirty="0"/>
              <a:t> </a:t>
            </a:r>
            <a:r>
              <a:rPr lang="en-US" dirty="0" err="1"/>
              <a:t>menggunakan</a:t>
            </a:r>
            <a:r>
              <a:rPr lang="en-US" dirty="0"/>
              <a:t> </a:t>
            </a:r>
            <a:r>
              <a:rPr lang="en-US" dirty="0" err="1"/>
              <a:t>ide</a:t>
            </a:r>
            <a:r>
              <a:rPr lang="en-US" dirty="0"/>
              <a:t>, </a:t>
            </a:r>
            <a:r>
              <a:rPr lang="en-US" dirty="0" err="1"/>
              <a:t>opini</a:t>
            </a:r>
            <a:r>
              <a:rPr lang="en-US" dirty="0"/>
              <a:t>, data, </a:t>
            </a:r>
            <a:r>
              <a:rPr lang="en-US" dirty="0" err="1"/>
              <a:t>konsep</a:t>
            </a:r>
            <a:r>
              <a:rPr lang="en-US" dirty="0"/>
              <a:t>,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teori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orang</a:t>
            </a:r>
            <a:r>
              <a:rPr lang="en-US" dirty="0"/>
              <a:t> lain yang  </a:t>
            </a:r>
            <a:r>
              <a:rPr lang="en-US" dirty="0" err="1"/>
              <a:t>bisa</a:t>
            </a:r>
            <a:r>
              <a:rPr lang="en-US" dirty="0"/>
              <a:t> </a:t>
            </a:r>
            <a:r>
              <a:rPr lang="en-US" dirty="0" err="1"/>
              <a:t>saja</a:t>
            </a:r>
            <a:r>
              <a:rPr lang="en-US" dirty="0"/>
              <a:t> </a:t>
            </a:r>
            <a:r>
              <a:rPr lang="en-US" dirty="0" err="1"/>
              <a:t>diambil</a:t>
            </a:r>
            <a:r>
              <a:rPr lang="en-US" dirty="0"/>
              <a:t> </a:t>
            </a:r>
            <a:r>
              <a:rPr lang="en-US" dirty="0" err="1"/>
              <a:t>dari</a:t>
            </a:r>
            <a:r>
              <a:rPr lang="en-US" dirty="0"/>
              <a:t> </a:t>
            </a:r>
            <a:r>
              <a:rPr lang="en-US" dirty="0" err="1"/>
              <a:t>buku</a:t>
            </a:r>
            <a:r>
              <a:rPr lang="en-US" dirty="0"/>
              <a:t>, </a:t>
            </a:r>
            <a:r>
              <a:rPr lang="en-US" dirty="0" err="1"/>
              <a:t>artikel</a:t>
            </a:r>
            <a:r>
              <a:rPr lang="en-US" dirty="0"/>
              <a:t>, </a:t>
            </a:r>
            <a:r>
              <a:rPr lang="en-US" dirty="0" err="1"/>
              <a:t>koran</a:t>
            </a:r>
            <a:r>
              <a:rPr lang="en-US" dirty="0"/>
              <a:t>, </a:t>
            </a:r>
            <a:r>
              <a:rPr lang="en-US" dirty="0" err="1"/>
              <a:t>majalah</a:t>
            </a:r>
            <a:r>
              <a:rPr lang="en-US" dirty="0"/>
              <a:t>, internet,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semua</a:t>
            </a:r>
            <a:r>
              <a:rPr lang="en-US" dirty="0"/>
              <a:t> </a:t>
            </a:r>
            <a:r>
              <a:rPr lang="en-US" dirty="0" err="1"/>
              <a:t>bentuk</a:t>
            </a:r>
            <a:r>
              <a:rPr lang="en-US" dirty="0"/>
              <a:t> </a:t>
            </a:r>
            <a:r>
              <a:rPr lang="en-US" dirty="0" err="1"/>
              <a:t>tulisan</a:t>
            </a:r>
            <a:r>
              <a:rPr lang="en-US" dirty="0"/>
              <a:t> </a:t>
            </a:r>
            <a:r>
              <a:rPr lang="en-US" dirty="0" err="1"/>
              <a:t>baik</a:t>
            </a:r>
            <a:r>
              <a:rPr lang="en-US" dirty="0"/>
              <a:t> </a:t>
            </a:r>
            <a:r>
              <a:rPr lang="en-US" dirty="0" err="1"/>
              <a:t>cetak</a:t>
            </a:r>
            <a:r>
              <a:rPr lang="en-US" dirty="0"/>
              <a:t> </a:t>
            </a:r>
            <a:r>
              <a:rPr lang="en-US" dirty="0" err="1"/>
              <a:t>maupun</a:t>
            </a:r>
            <a:r>
              <a:rPr lang="en-US" dirty="0"/>
              <a:t> </a:t>
            </a:r>
            <a:r>
              <a:rPr lang="en-US" dirty="0" err="1"/>
              <a:t>elektronik</a:t>
            </a:r>
            <a:r>
              <a:rPr lang="en-US" dirty="0"/>
              <a:t>, </a:t>
            </a:r>
            <a:r>
              <a:rPr lang="en-US" dirty="0" err="1"/>
              <a:t>maupun</a:t>
            </a:r>
            <a:r>
              <a:rPr lang="en-US" dirty="0"/>
              <a:t> </a:t>
            </a:r>
            <a:r>
              <a:rPr lang="en-US" dirty="0" err="1"/>
              <a:t>pernyataan</a:t>
            </a:r>
            <a:r>
              <a:rPr lang="en-US" dirty="0"/>
              <a:t> </a:t>
            </a:r>
            <a:r>
              <a:rPr lang="en-US" dirty="0" err="1"/>
              <a:t>orang</a:t>
            </a:r>
            <a:r>
              <a:rPr lang="en-US" dirty="0"/>
              <a:t> lain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Cara-</a:t>
            </a:r>
            <a:r>
              <a:rPr lang="en-GB" dirty="0" err="1" smtClean="0"/>
              <a:t>cara</a:t>
            </a:r>
            <a:r>
              <a:rPr lang="en-GB" dirty="0" smtClean="0"/>
              <a:t> </a:t>
            </a:r>
            <a:r>
              <a:rPr lang="en-GB" dirty="0" err="1" smtClean="0"/>
              <a:t>Referensi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lvl="0"/>
            <a:r>
              <a:rPr lang="en-US" dirty="0"/>
              <a:t>Quote (</a:t>
            </a:r>
            <a:r>
              <a:rPr lang="en-US" dirty="0" err="1"/>
              <a:t>mengambil</a:t>
            </a:r>
            <a:r>
              <a:rPr lang="en-US" dirty="0"/>
              <a:t> </a:t>
            </a:r>
            <a:r>
              <a:rPr lang="en-US" dirty="0" err="1"/>
              <a:t>ide</a:t>
            </a:r>
            <a:r>
              <a:rPr lang="en-US" dirty="0"/>
              <a:t>, </a:t>
            </a:r>
            <a:r>
              <a:rPr lang="en-US" dirty="0" err="1"/>
              <a:t>opini</a:t>
            </a:r>
            <a:r>
              <a:rPr lang="en-US" dirty="0"/>
              <a:t>, data, </a:t>
            </a:r>
            <a:r>
              <a:rPr lang="en-US" dirty="0" err="1"/>
              <a:t>konsep</a:t>
            </a:r>
            <a:r>
              <a:rPr lang="en-US" dirty="0"/>
              <a:t>,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teori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orang</a:t>
            </a:r>
            <a:r>
              <a:rPr lang="en-US" dirty="0"/>
              <a:t> lain </a:t>
            </a:r>
            <a:r>
              <a:rPr lang="en-US" dirty="0" err="1"/>
              <a:t>secara</a:t>
            </a:r>
            <a:r>
              <a:rPr lang="en-US" dirty="0"/>
              <a:t> </a:t>
            </a:r>
            <a:r>
              <a:rPr lang="en-US" dirty="0" err="1"/>
              <a:t>penuh</a:t>
            </a:r>
            <a:r>
              <a:rPr lang="en-US" dirty="0"/>
              <a:t>)</a:t>
            </a:r>
            <a:endParaRPr lang="en-GB" dirty="0"/>
          </a:p>
          <a:p>
            <a:pPr lvl="0"/>
            <a:r>
              <a:rPr lang="en-US" dirty="0"/>
              <a:t>Copy (</a:t>
            </a:r>
            <a:r>
              <a:rPr lang="en-US" dirty="0" err="1"/>
              <a:t>menggunakan</a:t>
            </a:r>
            <a:r>
              <a:rPr lang="en-US" dirty="0"/>
              <a:t> data, </a:t>
            </a:r>
            <a:r>
              <a:rPr lang="en-US" dirty="0" err="1"/>
              <a:t>tabel</a:t>
            </a:r>
            <a:r>
              <a:rPr lang="en-US" dirty="0"/>
              <a:t>, </a:t>
            </a:r>
            <a:r>
              <a:rPr lang="en-US" dirty="0" err="1"/>
              <a:t>gambar</a:t>
            </a:r>
            <a:r>
              <a:rPr lang="en-US" dirty="0"/>
              <a:t>,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bagan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orang</a:t>
            </a:r>
            <a:r>
              <a:rPr lang="en-US" dirty="0"/>
              <a:t> lain)</a:t>
            </a:r>
            <a:endParaRPr lang="en-GB" dirty="0"/>
          </a:p>
          <a:p>
            <a:pPr lvl="0"/>
            <a:r>
              <a:rPr lang="en-US" dirty="0" err="1"/>
              <a:t>Pharaprase</a:t>
            </a:r>
            <a:r>
              <a:rPr lang="en-US" dirty="0"/>
              <a:t> (</a:t>
            </a:r>
            <a:r>
              <a:rPr lang="en-US" dirty="0" err="1"/>
              <a:t>mengubah</a:t>
            </a:r>
            <a:r>
              <a:rPr lang="en-US" dirty="0"/>
              <a:t> </a:t>
            </a:r>
            <a:r>
              <a:rPr lang="en-US" dirty="0" err="1"/>
              <a:t>ide</a:t>
            </a:r>
            <a:r>
              <a:rPr lang="en-US" dirty="0"/>
              <a:t>, </a:t>
            </a:r>
            <a:r>
              <a:rPr lang="en-US" dirty="0" err="1"/>
              <a:t>opini</a:t>
            </a:r>
            <a:r>
              <a:rPr lang="en-US" dirty="0"/>
              <a:t>, data, </a:t>
            </a:r>
            <a:r>
              <a:rPr lang="en-US" dirty="0" err="1"/>
              <a:t>konsep</a:t>
            </a:r>
            <a:r>
              <a:rPr lang="en-US" dirty="0"/>
              <a:t>,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teori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orang</a:t>
            </a:r>
            <a:r>
              <a:rPr lang="en-US" dirty="0"/>
              <a:t> lain </a:t>
            </a:r>
            <a:r>
              <a:rPr lang="en-US" dirty="0" err="1"/>
              <a:t>menjadi</a:t>
            </a:r>
            <a:r>
              <a:rPr lang="en-US" dirty="0"/>
              <a:t> </a:t>
            </a:r>
            <a:r>
              <a:rPr lang="en-US" dirty="0" err="1"/>
              <a:t>bahasa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mahasiswa</a:t>
            </a:r>
            <a:r>
              <a:rPr lang="en-US" dirty="0"/>
              <a:t> </a:t>
            </a:r>
            <a:r>
              <a:rPr lang="en-US" dirty="0" err="1"/>
              <a:t>sendiri</a:t>
            </a:r>
            <a:r>
              <a:rPr lang="en-US" dirty="0"/>
              <a:t>)</a:t>
            </a:r>
            <a:endParaRPr lang="en-GB" dirty="0"/>
          </a:p>
          <a:p>
            <a:r>
              <a:rPr lang="en-US" dirty="0" err="1"/>
              <a:t>Summarise</a:t>
            </a:r>
            <a:r>
              <a:rPr lang="en-US" dirty="0"/>
              <a:t> (</a:t>
            </a:r>
            <a:r>
              <a:rPr lang="en-US" dirty="0" err="1"/>
              <a:t>menyimpulkan</a:t>
            </a:r>
            <a:r>
              <a:rPr lang="en-US" dirty="0"/>
              <a:t> </a:t>
            </a:r>
            <a:r>
              <a:rPr lang="en-US" dirty="0" err="1"/>
              <a:t>ide</a:t>
            </a:r>
            <a:r>
              <a:rPr lang="en-US" dirty="0"/>
              <a:t>, </a:t>
            </a:r>
            <a:r>
              <a:rPr lang="en-US" dirty="0" err="1"/>
              <a:t>opini</a:t>
            </a:r>
            <a:r>
              <a:rPr lang="en-US" dirty="0"/>
              <a:t>, data, </a:t>
            </a:r>
            <a:r>
              <a:rPr lang="en-US" dirty="0" err="1"/>
              <a:t>konsep</a:t>
            </a:r>
            <a:r>
              <a:rPr lang="en-US" dirty="0"/>
              <a:t>, </a:t>
            </a:r>
            <a:r>
              <a:rPr lang="en-US" dirty="0" err="1"/>
              <a:t>atau</a:t>
            </a:r>
            <a:r>
              <a:rPr lang="en-US" dirty="0"/>
              <a:t> </a:t>
            </a:r>
            <a:r>
              <a:rPr lang="en-US" dirty="0" err="1"/>
              <a:t>teori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orang</a:t>
            </a:r>
            <a:r>
              <a:rPr lang="en-US" dirty="0"/>
              <a:t> lain </a:t>
            </a:r>
            <a:r>
              <a:rPr lang="en-US" dirty="0" err="1"/>
              <a:t>menjadi</a:t>
            </a:r>
            <a:r>
              <a:rPr lang="en-US" dirty="0"/>
              <a:t> </a:t>
            </a:r>
            <a:r>
              <a:rPr lang="en-US" dirty="0" err="1"/>
              <a:t>bahasa</a:t>
            </a:r>
            <a:r>
              <a:rPr lang="en-US" dirty="0"/>
              <a:t> </a:t>
            </a:r>
            <a:r>
              <a:rPr lang="en-US" dirty="0" err="1"/>
              <a:t>milik</a:t>
            </a:r>
            <a:r>
              <a:rPr lang="en-US" dirty="0"/>
              <a:t> </a:t>
            </a:r>
            <a:r>
              <a:rPr lang="en-US" dirty="0" err="1"/>
              <a:t>mahasiswa</a:t>
            </a:r>
            <a:r>
              <a:rPr lang="en-US" dirty="0"/>
              <a:t> </a:t>
            </a:r>
            <a:r>
              <a:rPr lang="en-US" dirty="0" err="1"/>
              <a:t>sendiri</a:t>
            </a:r>
            <a:r>
              <a:rPr lang="en-US" dirty="0"/>
              <a:t>)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Direct Quote: </a:t>
            </a:r>
            <a:r>
              <a:rPr lang="en-GB" dirty="0" err="1" smtClean="0"/>
              <a:t>Salah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/>
              <a:t>Another reason to choose SERVQUAL method is because of the survey result indicates there are still 21 aspects in negative scores gap. This will provide a good guidance to the management where to priorities its resources. Chong, et al. (1999, p.10) </a:t>
            </a:r>
            <a:r>
              <a:rPr lang="en-US" dirty="0" smtClean="0"/>
              <a:t>stated There </a:t>
            </a:r>
            <a:r>
              <a:rPr lang="en-US" dirty="0"/>
              <a:t>have been many arguments about whether SERVQUAL should be replaced by SERVPERF (an expectation only measure). SERVQUAL may be a better driver for service quality goals when the expectation of the customer is higher than the perception as it gives the firm a clear objective to work towards. However, when the firm outperforms the customer’s expectation, the performance of the firm will now drive customer’s expectation. In such cases, the SERVPERF measure becomes a more suitable </a:t>
            </a:r>
            <a:r>
              <a:rPr lang="en-US" dirty="0" smtClean="0"/>
              <a:t>driver. </a:t>
            </a:r>
            <a:endParaRPr lang="en-GB" dirty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GB" sz="2000" dirty="0" smtClean="0"/>
              <a:t>Direct Quote: </a:t>
            </a:r>
            <a:r>
              <a:rPr lang="en-GB" sz="2000" dirty="0" err="1" smtClean="0"/>
              <a:t>Benar</a:t>
            </a:r>
            <a:r>
              <a:rPr lang="en-GB" sz="2000" dirty="0" smtClean="0"/>
              <a:t> </a:t>
            </a:r>
            <a:br>
              <a:rPr lang="en-GB" sz="2000" dirty="0" smtClean="0"/>
            </a:br>
            <a:r>
              <a:rPr lang="en-GB" sz="2000" dirty="0" err="1" smtClean="0"/>
              <a:t>lebih</a:t>
            </a:r>
            <a:r>
              <a:rPr lang="en-GB" sz="2000" dirty="0" smtClean="0"/>
              <a:t> </a:t>
            </a:r>
            <a:r>
              <a:rPr lang="en-GB" sz="2000" dirty="0" err="1" smtClean="0"/>
              <a:t>dari</a:t>
            </a:r>
            <a:r>
              <a:rPr lang="en-GB" sz="2000" dirty="0" smtClean="0"/>
              <a:t> 30 </a:t>
            </a:r>
            <a:r>
              <a:rPr lang="en-GB" sz="2000" dirty="0" err="1" smtClean="0"/>
              <a:t>kata</a:t>
            </a:r>
            <a:r>
              <a:rPr lang="en-GB" sz="2000" dirty="0" smtClean="0"/>
              <a:t>: </a:t>
            </a:r>
            <a:r>
              <a:rPr lang="en-GB" sz="2000" dirty="0" err="1" smtClean="0"/>
              <a:t>buat</a:t>
            </a:r>
            <a:r>
              <a:rPr lang="en-GB" sz="2000" dirty="0" smtClean="0"/>
              <a:t> </a:t>
            </a:r>
            <a:r>
              <a:rPr lang="en-GB" sz="2000" dirty="0" err="1" smtClean="0"/>
              <a:t>paragraf</a:t>
            </a:r>
            <a:r>
              <a:rPr lang="en-GB" sz="2000" dirty="0" smtClean="0"/>
              <a:t> </a:t>
            </a:r>
            <a:r>
              <a:rPr lang="en-GB" sz="2000" dirty="0" err="1" smtClean="0"/>
              <a:t>sendiri</a:t>
            </a:r>
            <a:r>
              <a:rPr lang="en-GB" sz="2000" dirty="0" smtClean="0"/>
              <a:t>, </a:t>
            </a:r>
            <a:r>
              <a:rPr lang="en-GB" sz="2000" dirty="0" err="1" smtClean="0"/>
              <a:t>huruf</a:t>
            </a:r>
            <a:r>
              <a:rPr lang="en-GB" sz="2000" dirty="0" smtClean="0"/>
              <a:t> </a:t>
            </a:r>
            <a:r>
              <a:rPr lang="en-GB" sz="2000" dirty="0" err="1" smtClean="0"/>
              <a:t>lebih</a:t>
            </a:r>
            <a:r>
              <a:rPr lang="en-GB" sz="2000" dirty="0" smtClean="0"/>
              <a:t> </a:t>
            </a:r>
            <a:r>
              <a:rPr lang="en-GB" sz="2000" dirty="0" err="1" smtClean="0"/>
              <a:t>kecil</a:t>
            </a:r>
            <a:r>
              <a:rPr lang="en-GB" sz="2000" dirty="0" smtClean="0"/>
              <a:t> </a:t>
            </a:r>
            <a:r>
              <a:rPr lang="en-GB" sz="2000" dirty="0" err="1" smtClean="0"/>
              <a:t>dan</a:t>
            </a:r>
            <a:r>
              <a:rPr lang="en-GB" sz="2000" dirty="0" smtClean="0"/>
              <a:t> </a:t>
            </a:r>
            <a:r>
              <a:rPr lang="en-GB" sz="2000" dirty="0" err="1" smtClean="0"/>
              <a:t>lebih</a:t>
            </a:r>
            <a:r>
              <a:rPr lang="en-GB" sz="2000" dirty="0" smtClean="0"/>
              <a:t>  </a:t>
            </a:r>
            <a:r>
              <a:rPr lang="en-GB" sz="2000" dirty="0" err="1" smtClean="0"/>
              <a:t>menjorok</a:t>
            </a:r>
            <a:r>
              <a:rPr lang="en-GB" sz="2000" dirty="0" smtClean="0"/>
              <a:t> </a:t>
            </a:r>
            <a:r>
              <a:rPr lang="en-GB" sz="2000" dirty="0" err="1" smtClean="0"/>
              <a:t>ke</a:t>
            </a:r>
            <a:r>
              <a:rPr lang="en-GB" sz="2000" dirty="0" smtClean="0"/>
              <a:t> </a:t>
            </a:r>
            <a:r>
              <a:rPr lang="en-GB" sz="2000" dirty="0" err="1" smtClean="0"/>
              <a:t>kanan</a:t>
            </a:r>
            <a:r>
              <a:rPr lang="en-GB" sz="2000" dirty="0" smtClean="0"/>
              <a:t> </a:t>
            </a:r>
            <a:r>
              <a:rPr lang="en-GB" sz="2000" dirty="0" err="1" smtClean="0"/>
              <a:t>dan</a:t>
            </a:r>
            <a:r>
              <a:rPr lang="en-GB" sz="2000" dirty="0" smtClean="0"/>
              <a:t> </a:t>
            </a:r>
            <a:r>
              <a:rPr lang="en-GB" sz="2000" dirty="0" err="1" smtClean="0"/>
              <a:t>ke</a:t>
            </a:r>
            <a:r>
              <a:rPr lang="en-GB" sz="2000" dirty="0" smtClean="0"/>
              <a:t> </a:t>
            </a:r>
            <a:r>
              <a:rPr lang="en-GB" sz="2000" dirty="0" err="1" smtClean="0"/>
              <a:t>kiri</a:t>
            </a:r>
            <a:r>
              <a:rPr lang="en-GB" sz="2000" dirty="0" smtClean="0"/>
              <a:t>, </a:t>
            </a:r>
            <a:r>
              <a:rPr lang="en-GB" sz="2000" dirty="0" err="1" smtClean="0"/>
              <a:t>beri</a:t>
            </a:r>
            <a:r>
              <a:rPr lang="en-GB" sz="2000" dirty="0" smtClean="0"/>
              <a:t> </a:t>
            </a:r>
            <a:r>
              <a:rPr lang="en-GB" sz="2000" dirty="0" err="1" smtClean="0"/>
              <a:t>tanda</a:t>
            </a:r>
            <a:r>
              <a:rPr lang="en-GB" sz="2000" dirty="0" smtClean="0"/>
              <a:t> </a:t>
            </a:r>
            <a:r>
              <a:rPr lang="en-GB" sz="2000" dirty="0" err="1" smtClean="0"/>
              <a:t>petik</a:t>
            </a:r>
            <a:endParaRPr lang="en-GB" sz="2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smtClean="0"/>
              <a:t> 	Another reason to choose SERVQUAL method is because of the survey result indicates there are still 21 aspects in negative scores gap. This will provide a good guidance to the management where to priorities its resources. </a:t>
            </a:r>
            <a:r>
              <a:rPr lang="en-US" dirty="0" smtClean="0">
                <a:solidFill>
                  <a:srgbClr val="FF0000"/>
                </a:solidFill>
              </a:rPr>
              <a:t>Chong, et al. (1999, p.10) </a:t>
            </a:r>
            <a:r>
              <a:rPr lang="en-US" dirty="0" smtClean="0"/>
              <a:t>stated </a:t>
            </a:r>
          </a:p>
          <a:p>
            <a:pPr algn="just">
              <a:buNone/>
            </a:pPr>
            <a:r>
              <a:rPr lang="en-US" dirty="0"/>
              <a:t>	</a:t>
            </a:r>
            <a:r>
              <a:rPr lang="en-US" dirty="0" smtClean="0"/>
              <a:t>	</a:t>
            </a:r>
            <a:r>
              <a:rPr lang="en-US" dirty="0" smtClean="0">
                <a:solidFill>
                  <a:srgbClr val="FF0000"/>
                </a:solidFill>
              </a:rPr>
              <a:t>“</a:t>
            </a:r>
            <a:r>
              <a:rPr lang="en-US" sz="2400" dirty="0" smtClean="0"/>
              <a:t>There have been many arguments about whether SERVQUAL 	should 	be replaced by SERVPERF (an expectation only measure). 	SERVQUAL may be a better driver for service quality 	goals when the 	expectation of the customer is higher than the perception as it 	gives the firm a clear objective to work towards. However, when 	the firm outperforms the customer’s expectation, the 	performance of the firm will now drive customer’s expectation. 	In such cases, the SERVPERF measure becomes a more 	suitable driver</a:t>
            </a:r>
            <a:r>
              <a:rPr lang="en-US" sz="2400" dirty="0" smtClean="0">
                <a:solidFill>
                  <a:srgbClr val="FF0000"/>
                </a:solidFill>
              </a:rPr>
              <a:t>”</a:t>
            </a:r>
            <a:r>
              <a:rPr lang="en-US" sz="2400" dirty="0" smtClean="0"/>
              <a:t>. </a:t>
            </a:r>
            <a:endParaRPr lang="en-GB" dirty="0" smtClean="0"/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358</TotalTime>
  <Words>736</Words>
  <Application>Microsoft Office PowerPoint</Application>
  <PresentationFormat>On-screen Show (4:3)</PresentationFormat>
  <Paragraphs>108</Paragraphs>
  <Slides>27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Office Theme</vt:lpstr>
      <vt:lpstr>Referencing System and Avoiding Plagiarism</vt:lpstr>
      <vt:lpstr>Plagiarisme</vt:lpstr>
      <vt:lpstr>Bentuk plagiarisme</vt:lpstr>
      <vt:lpstr>Tips</vt:lpstr>
      <vt:lpstr>Hukuman Plagiarisme</vt:lpstr>
      <vt:lpstr>Cara menghindari plagiarisme</vt:lpstr>
      <vt:lpstr>Cara-cara Referensi</vt:lpstr>
      <vt:lpstr>Direct Quote: Salah</vt:lpstr>
      <vt:lpstr>Direct Quote: Benar  lebih dari 30 kata: buat paragraf sendiri, huruf lebih kecil dan lebih  menjorok ke kanan dan ke kiri, beri tanda petik</vt:lpstr>
      <vt:lpstr>Direct quote: benar kurang dari 30 kata, tidak perlu buat paragraf baru</vt:lpstr>
      <vt:lpstr>Pharaprase: benar</vt:lpstr>
      <vt:lpstr>Pharaprase: benar</vt:lpstr>
      <vt:lpstr>Copy sebuah bagan/tabel/figure: benar</vt:lpstr>
      <vt:lpstr>Summarize: benar</vt:lpstr>
      <vt:lpstr>Teknik-teknik</vt:lpstr>
      <vt:lpstr>Daftar pustaka sumber internet</vt:lpstr>
      <vt:lpstr>Sumber jurnal</vt:lpstr>
      <vt:lpstr>Sumber buku</vt:lpstr>
      <vt:lpstr>Sumber buku dari banyak penulis yang ada editornya</vt:lpstr>
      <vt:lpstr>Sumber lainnya</vt:lpstr>
      <vt:lpstr>Sumber bacaan lainnya</vt:lpstr>
      <vt:lpstr>Kesalahan yang sering muncul pada pembuatan paper/essay/skripsi/karya ilmiah</vt:lpstr>
      <vt:lpstr>Mendeley Desktop </vt:lpstr>
      <vt:lpstr>Slide 24</vt:lpstr>
      <vt:lpstr>Slide 25</vt:lpstr>
      <vt:lpstr>Slide 26</vt:lpstr>
      <vt:lpstr>Slide 27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Referencing System and Avoiding Plagiarism</dc:title>
  <dc:creator>Ibrahim</dc:creator>
  <cp:lastModifiedBy>Ibrahim</cp:lastModifiedBy>
  <cp:revision>34</cp:revision>
  <dcterms:created xsi:type="dcterms:W3CDTF">2012-01-22T21:53:20Z</dcterms:created>
  <dcterms:modified xsi:type="dcterms:W3CDTF">2012-01-23T03:51:51Z</dcterms:modified>
</cp:coreProperties>
</file>

<file path=docProps/thumbnail.jpeg>
</file>