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129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AEFD85-FE36-44F3-9F83-3495E3FA5ADF}" type="doc">
      <dgm:prSet loTypeId="urn:microsoft.com/office/officeart/2005/8/layout/hList6" loCatId="list" qsTypeId="urn:microsoft.com/office/officeart/2005/8/quickstyle/simple1" qsCatId="simple" csTypeId="urn:microsoft.com/office/officeart/2005/8/colors/colorful5" csCatId="colorful"/>
      <dgm:spPr/>
      <dgm:t>
        <a:bodyPr/>
        <a:lstStyle/>
        <a:p>
          <a:endParaRPr lang="es-MX"/>
        </a:p>
      </dgm:t>
    </dgm:pt>
    <dgm:pt modelId="{A99C0135-236D-4FF5-9842-7C19457AC4DC}">
      <dgm:prSet/>
      <dgm:spPr/>
      <dgm:t>
        <a:bodyPr/>
        <a:lstStyle/>
        <a:p>
          <a:pPr rtl="0"/>
          <a:r>
            <a:rPr lang="es-MX" dirty="0" smtClean="0">
              <a:solidFill>
                <a:schemeClr val="tx1"/>
              </a:solidFill>
            </a:rPr>
            <a:t>➤ Las áreas en las que la escuela logró mejorar. </a:t>
          </a:r>
          <a:endParaRPr lang="es-MX" dirty="0">
            <a:solidFill>
              <a:schemeClr val="tx1"/>
            </a:solidFill>
          </a:endParaRPr>
        </a:p>
      </dgm:t>
    </dgm:pt>
    <dgm:pt modelId="{FBEC9689-0D5D-4AB4-8938-E96B7B653406}" type="parTrans" cxnId="{92041479-8FD0-4E34-9B8F-D27CB0818302}">
      <dgm:prSet/>
      <dgm:spPr/>
      <dgm:t>
        <a:bodyPr/>
        <a:lstStyle/>
        <a:p>
          <a:endParaRPr lang="es-MX"/>
        </a:p>
      </dgm:t>
    </dgm:pt>
    <dgm:pt modelId="{A52DF2DC-7CFE-4D71-8E13-22D4BEC5F0A5}" type="sibTrans" cxnId="{92041479-8FD0-4E34-9B8F-D27CB0818302}">
      <dgm:prSet/>
      <dgm:spPr/>
      <dgm:t>
        <a:bodyPr/>
        <a:lstStyle/>
        <a:p>
          <a:endParaRPr lang="es-MX"/>
        </a:p>
      </dgm:t>
    </dgm:pt>
    <dgm:pt modelId="{1CF56D3E-1FD5-4410-8E05-3CF1053F8653}">
      <dgm:prSet/>
      <dgm:spPr/>
      <dgm:t>
        <a:bodyPr/>
        <a:lstStyle/>
        <a:p>
          <a:pPr rtl="0"/>
          <a:r>
            <a:rPr lang="es-MX" smtClean="0">
              <a:solidFill>
                <a:schemeClr val="tx1"/>
              </a:solidFill>
            </a:rPr>
            <a:t>➤ Lo que les faltó por hacer. </a:t>
          </a:r>
          <a:endParaRPr lang="es-MX">
            <a:solidFill>
              <a:schemeClr val="tx1"/>
            </a:solidFill>
          </a:endParaRPr>
        </a:p>
      </dgm:t>
    </dgm:pt>
    <dgm:pt modelId="{3ADE8519-147E-4D2E-B8C8-53E441FA664B}" type="parTrans" cxnId="{F8064117-0486-4AAA-B02A-DE781EC1CF9E}">
      <dgm:prSet/>
      <dgm:spPr/>
      <dgm:t>
        <a:bodyPr/>
        <a:lstStyle/>
        <a:p>
          <a:endParaRPr lang="es-MX"/>
        </a:p>
      </dgm:t>
    </dgm:pt>
    <dgm:pt modelId="{3CD5D7C0-C47A-4A32-BE6A-71A736569B1C}" type="sibTrans" cxnId="{F8064117-0486-4AAA-B02A-DE781EC1CF9E}">
      <dgm:prSet/>
      <dgm:spPr/>
      <dgm:t>
        <a:bodyPr/>
        <a:lstStyle/>
        <a:p>
          <a:endParaRPr lang="es-MX"/>
        </a:p>
      </dgm:t>
    </dgm:pt>
    <dgm:pt modelId="{D6D74BE3-543F-4BBB-B8A9-C4427CC64439}">
      <dgm:prSet/>
      <dgm:spPr/>
      <dgm:t>
        <a:bodyPr/>
        <a:lstStyle/>
        <a:p>
          <a:pPr rtl="0"/>
          <a:r>
            <a:rPr lang="es-MX" dirty="0" smtClean="0">
              <a:solidFill>
                <a:schemeClr val="tx1"/>
              </a:solidFill>
            </a:rPr>
            <a:t>➤ Lo que no se pudo alcanzar. </a:t>
          </a:r>
          <a:endParaRPr lang="es-MX" dirty="0">
            <a:solidFill>
              <a:schemeClr val="tx1"/>
            </a:solidFill>
          </a:endParaRPr>
        </a:p>
      </dgm:t>
    </dgm:pt>
    <dgm:pt modelId="{3097821E-0613-4B7C-BE17-4BE1C94F0EC9}" type="parTrans" cxnId="{F27A0810-E85D-454F-A71B-54CFB83991A1}">
      <dgm:prSet/>
      <dgm:spPr/>
      <dgm:t>
        <a:bodyPr/>
        <a:lstStyle/>
        <a:p>
          <a:endParaRPr lang="es-MX"/>
        </a:p>
      </dgm:t>
    </dgm:pt>
    <dgm:pt modelId="{074597ED-0619-4499-8DC7-5DE3B28B5E56}" type="sibTrans" cxnId="{F27A0810-E85D-454F-A71B-54CFB83991A1}">
      <dgm:prSet/>
      <dgm:spPr/>
      <dgm:t>
        <a:bodyPr/>
        <a:lstStyle/>
        <a:p>
          <a:endParaRPr lang="es-MX"/>
        </a:p>
      </dgm:t>
    </dgm:pt>
    <dgm:pt modelId="{125DF98B-C304-47AD-B102-B660B3EBE282}" type="pres">
      <dgm:prSet presAssocID="{DFAEFD85-FE36-44F3-9F83-3495E3FA5ADF}" presName="Name0" presStyleCnt="0">
        <dgm:presLayoutVars>
          <dgm:dir/>
          <dgm:resizeHandles val="exact"/>
        </dgm:presLayoutVars>
      </dgm:prSet>
      <dgm:spPr/>
    </dgm:pt>
    <dgm:pt modelId="{49BD95B3-3D23-4F7C-8387-4A9D769B9F02}" type="pres">
      <dgm:prSet presAssocID="{A99C0135-236D-4FF5-9842-7C19457AC4DC}" presName="node" presStyleLbl="node1" presStyleIdx="0" presStyleCnt="3">
        <dgm:presLayoutVars>
          <dgm:bulletEnabled val="1"/>
        </dgm:presLayoutVars>
      </dgm:prSet>
      <dgm:spPr/>
    </dgm:pt>
    <dgm:pt modelId="{E06BEC74-1137-4690-8C67-3D011586A2AF}" type="pres">
      <dgm:prSet presAssocID="{A52DF2DC-7CFE-4D71-8E13-22D4BEC5F0A5}" presName="sibTrans" presStyleCnt="0"/>
      <dgm:spPr/>
    </dgm:pt>
    <dgm:pt modelId="{D71BB637-5E36-49FF-85BC-CA0CFE5FE89C}" type="pres">
      <dgm:prSet presAssocID="{1CF56D3E-1FD5-4410-8E05-3CF1053F8653}" presName="node" presStyleLbl="node1" presStyleIdx="1" presStyleCnt="3">
        <dgm:presLayoutVars>
          <dgm:bulletEnabled val="1"/>
        </dgm:presLayoutVars>
      </dgm:prSet>
      <dgm:spPr/>
    </dgm:pt>
    <dgm:pt modelId="{A8A2AB16-7061-4ECD-93BC-62BDA173F78A}" type="pres">
      <dgm:prSet presAssocID="{3CD5D7C0-C47A-4A32-BE6A-71A736569B1C}" presName="sibTrans" presStyleCnt="0"/>
      <dgm:spPr/>
    </dgm:pt>
    <dgm:pt modelId="{4656623F-44B0-45C4-A3CB-974AD5F90583}" type="pres">
      <dgm:prSet presAssocID="{D6D74BE3-543F-4BBB-B8A9-C4427CC64439}" presName="node" presStyleLbl="node1" presStyleIdx="2" presStyleCnt="3">
        <dgm:presLayoutVars>
          <dgm:bulletEnabled val="1"/>
        </dgm:presLayoutVars>
      </dgm:prSet>
      <dgm:spPr/>
    </dgm:pt>
  </dgm:ptLst>
  <dgm:cxnLst>
    <dgm:cxn modelId="{499A3D52-A54D-483A-B1F2-1B4E341E1B5B}" type="presOf" srcId="{A99C0135-236D-4FF5-9842-7C19457AC4DC}" destId="{49BD95B3-3D23-4F7C-8387-4A9D769B9F02}" srcOrd="0" destOrd="0" presId="urn:microsoft.com/office/officeart/2005/8/layout/hList6"/>
    <dgm:cxn modelId="{51EC4DA2-E153-4668-A4A7-6DD4C287891C}" type="presOf" srcId="{D6D74BE3-543F-4BBB-B8A9-C4427CC64439}" destId="{4656623F-44B0-45C4-A3CB-974AD5F90583}" srcOrd="0" destOrd="0" presId="urn:microsoft.com/office/officeart/2005/8/layout/hList6"/>
    <dgm:cxn modelId="{F27A0810-E85D-454F-A71B-54CFB83991A1}" srcId="{DFAEFD85-FE36-44F3-9F83-3495E3FA5ADF}" destId="{D6D74BE3-543F-4BBB-B8A9-C4427CC64439}" srcOrd="2" destOrd="0" parTransId="{3097821E-0613-4B7C-BE17-4BE1C94F0EC9}" sibTransId="{074597ED-0619-4499-8DC7-5DE3B28B5E56}"/>
    <dgm:cxn modelId="{F8064117-0486-4AAA-B02A-DE781EC1CF9E}" srcId="{DFAEFD85-FE36-44F3-9F83-3495E3FA5ADF}" destId="{1CF56D3E-1FD5-4410-8E05-3CF1053F8653}" srcOrd="1" destOrd="0" parTransId="{3ADE8519-147E-4D2E-B8C8-53E441FA664B}" sibTransId="{3CD5D7C0-C47A-4A32-BE6A-71A736569B1C}"/>
    <dgm:cxn modelId="{C1556AA9-ED3C-4D92-B860-E2820B3E7CF8}" type="presOf" srcId="{1CF56D3E-1FD5-4410-8E05-3CF1053F8653}" destId="{D71BB637-5E36-49FF-85BC-CA0CFE5FE89C}" srcOrd="0" destOrd="0" presId="urn:microsoft.com/office/officeart/2005/8/layout/hList6"/>
    <dgm:cxn modelId="{92041479-8FD0-4E34-9B8F-D27CB0818302}" srcId="{DFAEFD85-FE36-44F3-9F83-3495E3FA5ADF}" destId="{A99C0135-236D-4FF5-9842-7C19457AC4DC}" srcOrd="0" destOrd="0" parTransId="{FBEC9689-0D5D-4AB4-8938-E96B7B653406}" sibTransId="{A52DF2DC-7CFE-4D71-8E13-22D4BEC5F0A5}"/>
    <dgm:cxn modelId="{31B86861-BB86-431B-AD14-0FC7A76A7B0B}" type="presOf" srcId="{DFAEFD85-FE36-44F3-9F83-3495E3FA5ADF}" destId="{125DF98B-C304-47AD-B102-B660B3EBE282}" srcOrd="0" destOrd="0" presId="urn:microsoft.com/office/officeart/2005/8/layout/hList6"/>
    <dgm:cxn modelId="{D1CDEBA0-A367-4E0E-93AA-CA7A644ADE25}" type="presParOf" srcId="{125DF98B-C304-47AD-B102-B660B3EBE282}" destId="{49BD95B3-3D23-4F7C-8387-4A9D769B9F02}" srcOrd="0" destOrd="0" presId="urn:microsoft.com/office/officeart/2005/8/layout/hList6"/>
    <dgm:cxn modelId="{774B6682-8AA0-4818-9502-B3514082C22C}" type="presParOf" srcId="{125DF98B-C304-47AD-B102-B660B3EBE282}" destId="{E06BEC74-1137-4690-8C67-3D011586A2AF}" srcOrd="1" destOrd="0" presId="urn:microsoft.com/office/officeart/2005/8/layout/hList6"/>
    <dgm:cxn modelId="{61CDDB56-A521-40CD-A7B8-D68630DA9C0B}" type="presParOf" srcId="{125DF98B-C304-47AD-B102-B660B3EBE282}" destId="{D71BB637-5E36-49FF-85BC-CA0CFE5FE89C}" srcOrd="2" destOrd="0" presId="urn:microsoft.com/office/officeart/2005/8/layout/hList6"/>
    <dgm:cxn modelId="{96C00FC2-3CE4-4A34-AB8A-2C68D8ED00A8}" type="presParOf" srcId="{125DF98B-C304-47AD-B102-B660B3EBE282}" destId="{A8A2AB16-7061-4ECD-93BC-62BDA173F78A}" srcOrd="3" destOrd="0" presId="urn:microsoft.com/office/officeart/2005/8/layout/hList6"/>
    <dgm:cxn modelId="{616CBCA3-6FE5-45D4-A698-F37B91C7082C}" type="presParOf" srcId="{125DF98B-C304-47AD-B102-B660B3EBE282}" destId="{4656623F-44B0-45C4-A3CB-974AD5F90583}" srcOrd="4" destOrd="0" presId="urn:microsoft.com/office/officeart/2005/8/layout/hList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344767-3157-4AAE-A38E-AF583BCDF61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MX"/>
        </a:p>
      </dgm:t>
    </dgm:pt>
    <dgm:pt modelId="{3C5213E4-6358-44C3-AF5C-A82666B8F1DF}">
      <dgm:prSet/>
      <dgm:spPr/>
      <dgm:t>
        <a:bodyPr/>
        <a:lstStyle/>
        <a:p>
          <a:pPr rtl="0"/>
          <a:r>
            <a:rPr lang="es-MX" dirty="0" smtClean="0"/>
            <a:t>21. Organicen, entre los participantes de los equipos:</a:t>
          </a:r>
          <a:endParaRPr lang="es-MX" dirty="0"/>
        </a:p>
      </dgm:t>
    </dgm:pt>
    <dgm:pt modelId="{33EDF586-B908-4927-ADB5-44A077CCB28D}" type="parTrans" cxnId="{CEDA141C-9081-4ECD-9E0D-D83639826483}">
      <dgm:prSet/>
      <dgm:spPr/>
      <dgm:t>
        <a:bodyPr/>
        <a:lstStyle/>
        <a:p>
          <a:endParaRPr lang="es-MX"/>
        </a:p>
      </dgm:t>
    </dgm:pt>
    <dgm:pt modelId="{C3E8DD2F-D2F2-49A2-AA1E-1C6F98DF724B}" type="sibTrans" cxnId="{CEDA141C-9081-4ECD-9E0D-D83639826483}">
      <dgm:prSet/>
      <dgm:spPr/>
      <dgm:t>
        <a:bodyPr/>
        <a:lstStyle/>
        <a:p>
          <a:endParaRPr lang="es-MX"/>
        </a:p>
      </dgm:t>
    </dgm:pt>
    <dgm:pt modelId="{1F3C1845-809F-4085-9FA6-A61C2C16B751}">
      <dgm:prSet/>
      <dgm:spPr/>
      <dgm:t>
        <a:bodyPr/>
        <a:lstStyle/>
        <a:p>
          <a:pPr rtl="0"/>
          <a:r>
            <a:rPr lang="es-MX" b="1" dirty="0" smtClean="0">
              <a:solidFill>
                <a:srgbClr val="FF0000"/>
              </a:solidFill>
              <a:effectLst>
                <a:outerShdw blurRad="38100" dist="38100" dir="2700000" algn="tl">
                  <a:srgbClr val="000000">
                    <a:alpha val="43137"/>
                  </a:srgbClr>
                </a:outerShdw>
              </a:effectLst>
            </a:rPr>
            <a:t>Formas de comunicación posterior a la sesión </a:t>
          </a:r>
          <a:endParaRPr lang="es-MX" b="1" dirty="0">
            <a:solidFill>
              <a:srgbClr val="FF0000"/>
            </a:solidFill>
            <a:effectLst>
              <a:outerShdw blurRad="38100" dist="38100" dir="2700000" algn="tl">
                <a:srgbClr val="000000">
                  <a:alpha val="43137"/>
                </a:srgbClr>
              </a:outerShdw>
            </a:effectLst>
          </a:endParaRPr>
        </a:p>
      </dgm:t>
    </dgm:pt>
    <dgm:pt modelId="{270DC3CA-1122-461D-B4B9-035BB66215E4}" type="parTrans" cxnId="{F7F47DC1-FBFE-41DC-B1BC-FADE1FEA29D4}">
      <dgm:prSet/>
      <dgm:spPr/>
      <dgm:t>
        <a:bodyPr/>
        <a:lstStyle/>
        <a:p>
          <a:endParaRPr lang="es-MX"/>
        </a:p>
      </dgm:t>
    </dgm:pt>
    <dgm:pt modelId="{7F2C2BD3-A151-434B-A839-E4914CF7FCAC}" type="sibTrans" cxnId="{F7F47DC1-FBFE-41DC-B1BC-FADE1FEA29D4}">
      <dgm:prSet/>
      <dgm:spPr/>
      <dgm:t>
        <a:bodyPr/>
        <a:lstStyle/>
        <a:p>
          <a:endParaRPr lang="es-MX"/>
        </a:p>
      </dgm:t>
    </dgm:pt>
    <dgm:pt modelId="{DD70628F-7AB9-4E5E-8FD4-3EB105952232}">
      <dgm:prSet/>
      <dgm:spPr/>
      <dgm:t>
        <a:bodyPr/>
        <a:lstStyle/>
        <a:p>
          <a:pPr rtl="0"/>
          <a:r>
            <a:rPr lang="es-MX" dirty="0" smtClean="0"/>
            <a:t>Que les permitan </a:t>
          </a:r>
          <a:r>
            <a:rPr lang="es-MX" dirty="0" smtClean="0">
              <a:solidFill>
                <a:srgbClr val="FF0000"/>
              </a:solidFill>
              <a:effectLst>
                <a:outerShdw blurRad="38100" dist="38100" dir="2700000" algn="tl">
                  <a:srgbClr val="000000">
                    <a:alpha val="43137"/>
                  </a:srgbClr>
                </a:outerShdw>
              </a:effectLst>
            </a:rPr>
            <a:t>compartir</a:t>
          </a:r>
          <a:r>
            <a:rPr lang="es-MX" dirty="0" smtClean="0"/>
            <a:t> los avances en relación con los compromisos, </a:t>
          </a:r>
          <a:endParaRPr lang="es-MX" dirty="0"/>
        </a:p>
      </dgm:t>
    </dgm:pt>
    <dgm:pt modelId="{33FD4E45-DF4C-4885-BCA0-BE9737E25338}" type="parTrans" cxnId="{65889E5F-B319-4DDC-BFAF-E2077CC9379A}">
      <dgm:prSet/>
      <dgm:spPr/>
      <dgm:t>
        <a:bodyPr/>
        <a:lstStyle/>
        <a:p>
          <a:endParaRPr lang="es-MX"/>
        </a:p>
      </dgm:t>
    </dgm:pt>
    <dgm:pt modelId="{D054B50B-BE76-47A1-BAE0-6953A4ED25C8}" type="sibTrans" cxnId="{65889E5F-B319-4DDC-BFAF-E2077CC9379A}">
      <dgm:prSet/>
      <dgm:spPr/>
      <dgm:t>
        <a:bodyPr/>
        <a:lstStyle/>
        <a:p>
          <a:endParaRPr lang="es-MX"/>
        </a:p>
      </dgm:t>
    </dgm:pt>
    <dgm:pt modelId="{03F3E459-0886-4120-9B43-155195CBB12E}">
      <dgm:prSet/>
      <dgm:spPr/>
      <dgm:t>
        <a:bodyPr/>
        <a:lstStyle/>
        <a:p>
          <a:pPr rtl="0"/>
          <a:r>
            <a:rPr lang="es-MX" dirty="0" smtClean="0"/>
            <a:t>Propuestas de </a:t>
          </a:r>
          <a:r>
            <a:rPr lang="es-MX" b="1" dirty="0" smtClean="0">
              <a:solidFill>
                <a:srgbClr val="FF0000"/>
              </a:solidFill>
              <a:effectLst>
                <a:outerShdw blurRad="38100" dist="38100" dir="2700000" algn="tl">
                  <a:srgbClr val="000000">
                    <a:alpha val="43137"/>
                  </a:srgbClr>
                </a:outerShdw>
              </a:effectLst>
            </a:rPr>
            <a:t>materiales didácticos </a:t>
          </a:r>
          <a:r>
            <a:rPr lang="es-MX" dirty="0" smtClean="0"/>
            <a:t>o</a:t>
          </a:r>
          <a:endParaRPr lang="es-MX" dirty="0"/>
        </a:p>
      </dgm:t>
    </dgm:pt>
    <dgm:pt modelId="{DB9D989E-9E53-49F3-B791-67905A629469}" type="parTrans" cxnId="{CA944594-EED9-4E27-AD8D-FF39C6D9AAEF}">
      <dgm:prSet/>
      <dgm:spPr/>
      <dgm:t>
        <a:bodyPr/>
        <a:lstStyle/>
        <a:p>
          <a:endParaRPr lang="es-MX"/>
        </a:p>
      </dgm:t>
    </dgm:pt>
    <dgm:pt modelId="{00A780DE-EFF7-47F0-8C6F-EF7F809BFA1C}" type="sibTrans" cxnId="{CA944594-EED9-4E27-AD8D-FF39C6D9AAEF}">
      <dgm:prSet/>
      <dgm:spPr/>
      <dgm:t>
        <a:bodyPr/>
        <a:lstStyle/>
        <a:p>
          <a:endParaRPr lang="es-MX"/>
        </a:p>
      </dgm:t>
    </dgm:pt>
    <dgm:pt modelId="{54616E0B-8A0C-41C0-A546-3C9BC5098187}">
      <dgm:prSet/>
      <dgm:spPr/>
      <dgm:t>
        <a:bodyPr/>
        <a:lstStyle/>
        <a:p>
          <a:pPr rtl="0"/>
          <a:r>
            <a:rPr lang="es-MX" b="1" dirty="0" smtClean="0">
              <a:solidFill>
                <a:srgbClr val="FF0000"/>
              </a:solidFill>
              <a:effectLst>
                <a:outerShdw blurRad="38100" dist="38100" dir="2700000" algn="tl">
                  <a:srgbClr val="000000">
                    <a:alpha val="43137"/>
                  </a:srgbClr>
                </a:outerShdw>
              </a:effectLst>
            </a:rPr>
            <a:t>Instrumentos para evaluar </a:t>
          </a:r>
          <a:r>
            <a:rPr lang="es-MX" dirty="0" smtClean="0"/>
            <a:t>lo logrado por los alumnos. </a:t>
          </a:r>
          <a:endParaRPr lang="es-MX" dirty="0"/>
        </a:p>
      </dgm:t>
    </dgm:pt>
    <dgm:pt modelId="{E5DD1181-35C3-4913-9FE3-3454F392AE4B}" type="parTrans" cxnId="{D6EC0DF8-71C0-4FE3-B1BB-8EC9F6AB4E71}">
      <dgm:prSet/>
      <dgm:spPr/>
      <dgm:t>
        <a:bodyPr/>
        <a:lstStyle/>
        <a:p>
          <a:endParaRPr lang="es-MX"/>
        </a:p>
      </dgm:t>
    </dgm:pt>
    <dgm:pt modelId="{D1170BDF-61F1-496C-9AAC-B676D4AB6936}" type="sibTrans" cxnId="{D6EC0DF8-71C0-4FE3-B1BB-8EC9F6AB4E71}">
      <dgm:prSet/>
      <dgm:spPr/>
      <dgm:t>
        <a:bodyPr/>
        <a:lstStyle/>
        <a:p>
          <a:endParaRPr lang="es-MX"/>
        </a:p>
      </dgm:t>
    </dgm:pt>
    <dgm:pt modelId="{6A7D4723-5954-448E-BDC7-CA82FEE05227}">
      <dgm:prSet/>
      <dgm:spPr/>
      <dgm:t>
        <a:bodyPr/>
        <a:lstStyle/>
        <a:p>
          <a:pPr rtl="0"/>
          <a:r>
            <a:rPr lang="es-MX" smtClean="0"/>
            <a:t>Tengan presente que el hecho de cumplir con lo anterior favorecerá, de buena manera, el cambio y la mejora en sus escuelas.</a:t>
          </a:r>
          <a:endParaRPr lang="es-MX"/>
        </a:p>
      </dgm:t>
    </dgm:pt>
    <dgm:pt modelId="{698784FC-DE9F-4845-98A8-0F42E6516C51}" type="parTrans" cxnId="{94474853-BDDE-40C6-9020-ABD416205427}">
      <dgm:prSet/>
      <dgm:spPr/>
      <dgm:t>
        <a:bodyPr/>
        <a:lstStyle/>
        <a:p>
          <a:endParaRPr lang="es-MX"/>
        </a:p>
      </dgm:t>
    </dgm:pt>
    <dgm:pt modelId="{2C662279-962D-47E0-B47B-7A76E66CA11E}" type="sibTrans" cxnId="{94474853-BDDE-40C6-9020-ABD416205427}">
      <dgm:prSet/>
      <dgm:spPr/>
      <dgm:t>
        <a:bodyPr/>
        <a:lstStyle/>
        <a:p>
          <a:endParaRPr lang="es-MX"/>
        </a:p>
      </dgm:t>
    </dgm:pt>
    <dgm:pt modelId="{B7EFD806-C369-47A4-B72E-60A7D700DC03}" type="pres">
      <dgm:prSet presAssocID="{C1344767-3157-4AAE-A38E-AF583BCDF611}" presName="Name0" presStyleCnt="0">
        <dgm:presLayoutVars>
          <dgm:dir/>
          <dgm:animLvl val="lvl"/>
          <dgm:resizeHandles val="exact"/>
        </dgm:presLayoutVars>
      </dgm:prSet>
      <dgm:spPr/>
    </dgm:pt>
    <dgm:pt modelId="{9C6AE7A8-BA76-4843-99C8-568068BC82A4}" type="pres">
      <dgm:prSet presAssocID="{3C5213E4-6358-44C3-AF5C-A82666B8F1DF}" presName="linNode" presStyleCnt="0"/>
      <dgm:spPr/>
    </dgm:pt>
    <dgm:pt modelId="{D7B59193-E7EE-4418-B2F6-DD3B99359A01}" type="pres">
      <dgm:prSet presAssocID="{3C5213E4-6358-44C3-AF5C-A82666B8F1DF}" presName="parentText" presStyleLbl="node1" presStyleIdx="0" presStyleCnt="1">
        <dgm:presLayoutVars>
          <dgm:chMax val="1"/>
          <dgm:bulletEnabled val="1"/>
        </dgm:presLayoutVars>
      </dgm:prSet>
      <dgm:spPr/>
    </dgm:pt>
    <dgm:pt modelId="{8FC0731F-5AF8-4992-B3FB-3297B016FC75}" type="pres">
      <dgm:prSet presAssocID="{3C5213E4-6358-44C3-AF5C-A82666B8F1DF}" presName="descendantText" presStyleLbl="alignAccFollowNode1" presStyleIdx="0" presStyleCnt="1">
        <dgm:presLayoutVars>
          <dgm:bulletEnabled val="1"/>
        </dgm:presLayoutVars>
      </dgm:prSet>
      <dgm:spPr/>
      <dgm:t>
        <a:bodyPr/>
        <a:lstStyle/>
        <a:p>
          <a:endParaRPr lang="es-MX"/>
        </a:p>
      </dgm:t>
    </dgm:pt>
  </dgm:ptLst>
  <dgm:cxnLst>
    <dgm:cxn modelId="{7FD29F9A-3F7B-4ACB-A1ED-BBCB8AFAC918}" type="presOf" srcId="{54616E0B-8A0C-41C0-A546-3C9BC5098187}" destId="{8FC0731F-5AF8-4992-B3FB-3297B016FC75}" srcOrd="0" destOrd="3" presId="urn:microsoft.com/office/officeart/2005/8/layout/vList5"/>
    <dgm:cxn modelId="{FFD9087A-C60F-441A-B19E-FCC96D2584C2}" type="presOf" srcId="{3C5213E4-6358-44C3-AF5C-A82666B8F1DF}" destId="{D7B59193-E7EE-4418-B2F6-DD3B99359A01}" srcOrd="0" destOrd="0" presId="urn:microsoft.com/office/officeart/2005/8/layout/vList5"/>
    <dgm:cxn modelId="{E1E3BA73-1822-465C-AD42-4B241B4F250D}" type="presOf" srcId="{6A7D4723-5954-448E-BDC7-CA82FEE05227}" destId="{8FC0731F-5AF8-4992-B3FB-3297B016FC75}" srcOrd="0" destOrd="4" presId="urn:microsoft.com/office/officeart/2005/8/layout/vList5"/>
    <dgm:cxn modelId="{D6EC0DF8-71C0-4FE3-B1BB-8EC9F6AB4E71}" srcId="{3C5213E4-6358-44C3-AF5C-A82666B8F1DF}" destId="{54616E0B-8A0C-41C0-A546-3C9BC5098187}" srcOrd="3" destOrd="0" parTransId="{E5DD1181-35C3-4913-9FE3-3454F392AE4B}" sibTransId="{D1170BDF-61F1-496C-9AAC-B676D4AB6936}"/>
    <dgm:cxn modelId="{CA944594-EED9-4E27-AD8D-FF39C6D9AAEF}" srcId="{3C5213E4-6358-44C3-AF5C-A82666B8F1DF}" destId="{03F3E459-0886-4120-9B43-155195CBB12E}" srcOrd="2" destOrd="0" parTransId="{DB9D989E-9E53-49F3-B791-67905A629469}" sibTransId="{00A780DE-EFF7-47F0-8C6F-EF7F809BFA1C}"/>
    <dgm:cxn modelId="{F7F47DC1-FBFE-41DC-B1BC-FADE1FEA29D4}" srcId="{3C5213E4-6358-44C3-AF5C-A82666B8F1DF}" destId="{1F3C1845-809F-4085-9FA6-A61C2C16B751}" srcOrd="0" destOrd="0" parTransId="{270DC3CA-1122-461D-B4B9-035BB66215E4}" sibTransId="{7F2C2BD3-A151-434B-A839-E4914CF7FCAC}"/>
    <dgm:cxn modelId="{94474853-BDDE-40C6-9020-ABD416205427}" srcId="{3C5213E4-6358-44C3-AF5C-A82666B8F1DF}" destId="{6A7D4723-5954-448E-BDC7-CA82FEE05227}" srcOrd="4" destOrd="0" parTransId="{698784FC-DE9F-4845-98A8-0F42E6516C51}" sibTransId="{2C662279-962D-47E0-B47B-7A76E66CA11E}"/>
    <dgm:cxn modelId="{CEDA141C-9081-4ECD-9E0D-D83639826483}" srcId="{C1344767-3157-4AAE-A38E-AF583BCDF611}" destId="{3C5213E4-6358-44C3-AF5C-A82666B8F1DF}" srcOrd="0" destOrd="0" parTransId="{33EDF586-B908-4927-ADB5-44A077CCB28D}" sibTransId="{C3E8DD2F-D2F2-49A2-AA1E-1C6F98DF724B}"/>
    <dgm:cxn modelId="{C391E80B-8B4E-4BDB-8AED-E92542FD07D1}" type="presOf" srcId="{1F3C1845-809F-4085-9FA6-A61C2C16B751}" destId="{8FC0731F-5AF8-4992-B3FB-3297B016FC75}" srcOrd="0" destOrd="0" presId="urn:microsoft.com/office/officeart/2005/8/layout/vList5"/>
    <dgm:cxn modelId="{3AC8080B-11B9-45B4-9E61-FD91DF29310A}" type="presOf" srcId="{C1344767-3157-4AAE-A38E-AF583BCDF611}" destId="{B7EFD806-C369-47A4-B72E-60A7D700DC03}" srcOrd="0" destOrd="0" presId="urn:microsoft.com/office/officeart/2005/8/layout/vList5"/>
    <dgm:cxn modelId="{65889E5F-B319-4DDC-BFAF-E2077CC9379A}" srcId="{3C5213E4-6358-44C3-AF5C-A82666B8F1DF}" destId="{DD70628F-7AB9-4E5E-8FD4-3EB105952232}" srcOrd="1" destOrd="0" parTransId="{33FD4E45-DF4C-4885-BCA0-BE9737E25338}" sibTransId="{D054B50B-BE76-47A1-BAE0-6953A4ED25C8}"/>
    <dgm:cxn modelId="{3C0402CA-FBB9-47A1-98A5-3DF0577E1C8C}" type="presOf" srcId="{DD70628F-7AB9-4E5E-8FD4-3EB105952232}" destId="{8FC0731F-5AF8-4992-B3FB-3297B016FC75}" srcOrd="0" destOrd="1" presId="urn:microsoft.com/office/officeart/2005/8/layout/vList5"/>
    <dgm:cxn modelId="{E42AB6FD-1BB5-47A5-AA34-1E3BB614DB8C}" type="presOf" srcId="{03F3E459-0886-4120-9B43-155195CBB12E}" destId="{8FC0731F-5AF8-4992-B3FB-3297B016FC75}" srcOrd="0" destOrd="2" presId="urn:microsoft.com/office/officeart/2005/8/layout/vList5"/>
    <dgm:cxn modelId="{5977DBF7-15FA-4A83-973C-DD4E90B76EDA}" type="presParOf" srcId="{B7EFD806-C369-47A4-B72E-60A7D700DC03}" destId="{9C6AE7A8-BA76-4843-99C8-568068BC82A4}" srcOrd="0" destOrd="0" presId="urn:microsoft.com/office/officeart/2005/8/layout/vList5"/>
    <dgm:cxn modelId="{C979C305-DFD8-4363-8503-EC299388A9AF}" type="presParOf" srcId="{9C6AE7A8-BA76-4843-99C8-568068BC82A4}" destId="{D7B59193-E7EE-4418-B2F6-DD3B99359A01}" srcOrd="0" destOrd="0" presId="urn:microsoft.com/office/officeart/2005/8/layout/vList5"/>
    <dgm:cxn modelId="{50CEC34D-A56F-4910-9C03-53A300B8C4F5}" type="presParOf" srcId="{9C6AE7A8-BA76-4843-99C8-568068BC82A4}" destId="{8FC0731F-5AF8-4992-B3FB-3297B016FC7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4C0660-6A72-47C6-A465-491262235C68}" type="doc">
      <dgm:prSet loTypeId="urn:microsoft.com/office/officeart/2008/layout/VerticalCircleList" loCatId="list" qsTypeId="urn:microsoft.com/office/officeart/2005/8/quickstyle/simple1" qsCatId="simple" csTypeId="urn:microsoft.com/office/officeart/2005/8/colors/colorful1" csCatId="colorful"/>
      <dgm:spPr/>
      <dgm:t>
        <a:bodyPr/>
        <a:lstStyle/>
        <a:p>
          <a:endParaRPr lang="es-MX"/>
        </a:p>
      </dgm:t>
    </dgm:pt>
    <dgm:pt modelId="{E551419D-498A-484A-8B13-5CBEBADDD260}">
      <dgm:prSet/>
      <dgm:spPr/>
      <dgm:t>
        <a:bodyPr/>
        <a:lstStyle/>
        <a:p>
          <a:pPr rtl="0"/>
          <a:r>
            <a:rPr lang="es-MX" dirty="0" smtClean="0"/>
            <a:t>22. Según el tiempo disponible, registren individualmente, en una tira de papel, la frase que exprese su experiencia vivida al participar en la modalidad de Aprendizaje entre escuelas. </a:t>
          </a:r>
          <a:endParaRPr lang="es-MX" dirty="0"/>
        </a:p>
      </dgm:t>
    </dgm:pt>
    <dgm:pt modelId="{E9A7F2A9-1B71-4BEA-9FBD-116539E4BAD3}" type="parTrans" cxnId="{51679492-C59C-4EA8-ACFE-517F42BE37C4}">
      <dgm:prSet/>
      <dgm:spPr/>
      <dgm:t>
        <a:bodyPr/>
        <a:lstStyle/>
        <a:p>
          <a:endParaRPr lang="es-MX"/>
        </a:p>
      </dgm:t>
    </dgm:pt>
    <dgm:pt modelId="{72657924-F7AB-404D-961E-838E37DB93A6}" type="sibTrans" cxnId="{51679492-C59C-4EA8-ACFE-517F42BE37C4}">
      <dgm:prSet/>
      <dgm:spPr/>
      <dgm:t>
        <a:bodyPr/>
        <a:lstStyle/>
        <a:p>
          <a:endParaRPr lang="es-MX"/>
        </a:p>
      </dgm:t>
    </dgm:pt>
    <dgm:pt modelId="{5D3A38F5-AFAC-4A84-AD40-6629B509308A}">
      <dgm:prSet/>
      <dgm:spPr/>
      <dgm:t>
        <a:bodyPr/>
        <a:lstStyle/>
        <a:p>
          <a:pPr rtl="0"/>
          <a:r>
            <a:rPr lang="es-MX" smtClean="0"/>
            <a:t>23. Lean cada una de las frases que presenta el colectivo. Determinen de qué manera la vivencia referida se refleja en los planteamientos establecidos en las actividades. </a:t>
          </a:r>
          <a:endParaRPr lang="es-MX"/>
        </a:p>
      </dgm:t>
    </dgm:pt>
    <dgm:pt modelId="{2094BF97-F26C-4E0C-978F-99F9DB5E2F41}" type="parTrans" cxnId="{A4E35DC0-B503-44F8-8CE8-BA6516C20CAA}">
      <dgm:prSet/>
      <dgm:spPr/>
      <dgm:t>
        <a:bodyPr/>
        <a:lstStyle/>
        <a:p>
          <a:endParaRPr lang="es-MX"/>
        </a:p>
      </dgm:t>
    </dgm:pt>
    <dgm:pt modelId="{4656B2FD-3AD4-4D4B-95F3-E8E068D87073}" type="sibTrans" cxnId="{A4E35DC0-B503-44F8-8CE8-BA6516C20CAA}">
      <dgm:prSet/>
      <dgm:spPr/>
      <dgm:t>
        <a:bodyPr/>
        <a:lstStyle/>
        <a:p>
          <a:endParaRPr lang="es-MX"/>
        </a:p>
      </dgm:t>
    </dgm:pt>
    <dgm:pt modelId="{DE6FABE6-5F84-41B6-A0D3-7320B1729131}">
      <dgm:prSet/>
      <dgm:spPr/>
      <dgm:t>
        <a:bodyPr/>
        <a:lstStyle/>
        <a:p>
          <a:pPr rtl="0"/>
          <a:r>
            <a:rPr lang="es-MX" dirty="0" smtClean="0"/>
            <a:t>24. Destaquen las acciones que es necesario fortalecer o cambiar para lograr mejores resultados en esta propuesta de aprendizaje entre pares, lo que cada integrante debe aportar (o, como escuela, ofrecer); regístrenlos como acuerdos del colectivo que aprende. </a:t>
          </a:r>
          <a:endParaRPr lang="es-MX" dirty="0"/>
        </a:p>
      </dgm:t>
    </dgm:pt>
    <dgm:pt modelId="{97C70E7D-5623-47AE-AA7B-05FFCDEA8D08}" type="parTrans" cxnId="{E12476ED-005C-44C2-9C7C-8FF6B80B1206}">
      <dgm:prSet/>
      <dgm:spPr/>
      <dgm:t>
        <a:bodyPr/>
        <a:lstStyle/>
        <a:p>
          <a:endParaRPr lang="es-MX"/>
        </a:p>
      </dgm:t>
    </dgm:pt>
    <dgm:pt modelId="{62DD72A0-61FE-42E7-B019-E6603201AB76}" type="sibTrans" cxnId="{E12476ED-005C-44C2-9C7C-8FF6B80B1206}">
      <dgm:prSet/>
      <dgm:spPr/>
      <dgm:t>
        <a:bodyPr/>
        <a:lstStyle/>
        <a:p>
          <a:endParaRPr lang="es-MX"/>
        </a:p>
      </dgm:t>
    </dgm:pt>
    <dgm:pt modelId="{BBFB1057-F728-4103-A7C8-AB0C9FD04E8D}">
      <dgm:prSet/>
      <dgm:spPr/>
      <dgm:t>
        <a:bodyPr/>
        <a:lstStyle/>
        <a:p>
          <a:pPr rtl="0"/>
          <a:r>
            <a:rPr lang="es-MX" smtClean="0"/>
            <a:t>25. Finalmente, los directores hacen un balance de esta segunda sesión de Aprendizaje entre escuelas, enfatizando la importancia de este trabajo colaborativo entre colectivos docentes, en el que se generan espacios de diálogo y apoyo, en beneficio del aprendizaje de los alumnos.</a:t>
          </a:r>
          <a:endParaRPr lang="es-MX"/>
        </a:p>
      </dgm:t>
    </dgm:pt>
    <dgm:pt modelId="{C143B2F1-2B27-4B2A-82B6-9C8354B66F30}" type="parTrans" cxnId="{204A1079-913D-47BA-BFF1-41ED1A51D8A9}">
      <dgm:prSet/>
      <dgm:spPr/>
      <dgm:t>
        <a:bodyPr/>
        <a:lstStyle/>
        <a:p>
          <a:endParaRPr lang="es-MX"/>
        </a:p>
      </dgm:t>
    </dgm:pt>
    <dgm:pt modelId="{1589789E-47BC-459F-8F17-3A9375B94738}" type="sibTrans" cxnId="{204A1079-913D-47BA-BFF1-41ED1A51D8A9}">
      <dgm:prSet/>
      <dgm:spPr/>
      <dgm:t>
        <a:bodyPr/>
        <a:lstStyle/>
        <a:p>
          <a:endParaRPr lang="es-MX"/>
        </a:p>
      </dgm:t>
    </dgm:pt>
    <dgm:pt modelId="{F0326347-84F3-4B1B-A439-AA24A05DBE32}" type="pres">
      <dgm:prSet presAssocID="{954C0660-6A72-47C6-A465-491262235C68}" presName="Name0" presStyleCnt="0">
        <dgm:presLayoutVars>
          <dgm:dir/>
        </dgm:presLayoutVars>
      </dgm:prSet>
      <dgm:spPr/>
    </dgm:pt>
    <dgm:pt modelId="{38762104-17D1-4922-A956-1D1D8AAEEF0B}" type="pres">
      <dgm:prSet presAssocID="{E551419D-498A-484A-8B13-5CBEBADDD260}" presName="noChildren" presStyleCnt="0"/>
      <dgm:spPr/>
    </dgm:pt>
    <dgm:pt modelId="{C7B92C45-7F9D-4E00-A0CA-35CAD013FCFB}" type="pres">
      <dgm:prSet presAssocID="{E551419D-498A-484A-8B13-5CBEBADDD260}" presName="gap" presStyleCnt="0"/>
      <dgm:spPr/>
    </dgm:pt>
    <dgm:pt modelId="{6375B7DD-636C-465E-BA92-28DEDAB6E110}" type="pres">
      <dgm:prSet presAssocID="{E551419D-498A-484A-8B13-5CBEBADDD260}" presName="medCircle2" presStyleLbl="vennNode1" presStyleIdx="0" presStyleCnt="4"/>
      <dgm:spPr/>
    </dgm:pt>
    <dgm:pt modelId="{426DCB72-55B0-4785-BD1D-A0CD7044C253}" type="pres">
      <dgm:prSet presAssocID="{E551419D-498A-484A-8B13-5CBEBADDD260}" presName="txLvlOnly1" presStyleLbl="revTx" presStyleIdx="0" presStyleCnt="4"/>
      <dgm:spPr/>
    </dgm:pt>
    <dgm:pt modelId="{0ECB7808-8B46-4575-BA2F-91124DCA2532}" type="pres">
      <dgm:prSet presAssocID="{5D3A38F5-AFAC-4A84-AD40-6629B509308A}" presName="noChildren" presStyleCnt="0"/>
      <dgm:spPr/>
    </dgm:pt>
    <dgm:pt modelId="{A80A1970-21C2-4E73-AB32-DC63596A9C28}" type="pres">
      <dgm:prSet presAssocID="{5D3A38F5-AFAC-4A84-AD40-6629B509308A}" presName="gap" presStyleCnt="0"/>
      <dgm:spPr/>
    </dgm:pt>
    <dgm:pt modelId="{5BDE621A-6DF3-4959-A599-F9319A4F2B9D}" type="pres">
      <dgm:prSet presAssocID="{5D3A38F5-AFAC-4A84-AD40-6629B509308A}" presName="medCircle2" presStyleLbl="vennNode1" presStyleIdx="1" presStyleCnt="4"/>
      <dgm:spPr/>
    </dgm:pt>
    <dgm:pt modelId="{86A307B7-5A5A-492E-8EE4-0F22D1B89F84}" type="pres">
      <dgm:prSet presAssocID="{5D3A38F5-AFAC-4A84-AD40-6629B509308A}" presName="txLvlOnly1" presStyleLbl="revTx" presStyleIdx="1" presStyleCnt="4"/>
      <dgm:spPr/>
    </dgm:pt>
    <dgm:pt modelId="{D5DBB329-E82D-488D-B580-943E7F0A544B}" type="pres">
      <dgm:prSet presAssocID="{DE6FABE6-5F84-41B6-A0D3-7320B1729131}" presName="noChildren" presStyleCnt="0"/>
      <dgm:spPr/>
    </dgm:pt>
    <dgm:pt modelId="{631A91B2-5D85-445F-9128-1A40333FC20C}" type="pres">
      <dgm:prSet presAssocID="{DE6FABE6-5F84-41B6-A0D3-7320B1729131}" presName="gap" presStyleCnt="0"/>
      <dgm:spPr/>
    </dgm:pt>
    <dgm:pt modelId="{5F337456-EC17-4316-82BB-A95BCA2AF6B9}" type="pres">
      <dgm:prSet presAssocID="{DE6FABE6-5F84-41B6-A0D3-7320B1729131}" presName="medCircle2" presStyleLbl="vennNode1" presStyleIdx="2" presStyleCnt="4"/>
      <dgm:spPr/>
    </dgm:pt>
    <dgm:pt modelId="{5100824E-81CA-4C93-BD1C-DA6A92DA87A7}" type="pres">
      <dgm:prSet presAssocID="{DE6FABE6-5F84-41B6-A0D3-7320B1729131}" presName="txLvlOnly1" presStyleLbl="revTx" presStyleIdx="2" presStyleCnt="4"/>
      <dgm:spPr/>
    </dgm:pt>
    <dgm:pt modelId="{86525481-3755-4463-8E6F-B9ACB04947DB}" type="pres">
      <dgm:prSet presAssocID="{BBFB1057-F728-4103-A7C8-AB0C9FD04E8D}" presName="noChildren" presStyleCnt="0"/>
      <dgm:spPr/>
    </dgm:pt>
    <dgm:pt modelId="{842DCDE4-AB0F-49B5-AA20-0B87B537DBA4}" type="pres">
      <dgm:prSet presAssocID="{BBFB1057-F728-4103-A7C8-AB0C9FD04E8D}" presName="gap" presStyleCnt="0"/>
      <dgm:spPr/>
    </dgm:pt>
    <dgm:pt modelId="{4114F735-C7BE-456A-ABF7-1D019575A3B4}" type="pres">
      <dgm:prSet presAssocID="{BBFB1057-F728-4103-A7C8-AB0C9FD04E8D}" presName="medCircle2" presStyleLbl="vennNode1" presStyleIdx="3" presStyleCnt="4"/>
      <dgm:spPr/>
    </dgm:pt>
    <dgm:pt modelId="{B62D99A0-EA5F-453F-A004-4E5A512103B1}" type="pres">
      <dgm:prSet presAssocID="{BBFB1057-F728-4103-A7C8-AB0C9FD04E8D}" presName="txLvlOnly1" presStyleLbl="revTx" presStyleIdx="3" presStyleCnt="4"/>
      <dgm:spPr/>
    </dgm:pt>
  </dgm:ptLst>
  <dgm:cxnLst>
    <dgm:cxn modelId="{204A1079-913D-47BA-BFF1-41ED1A51D8A9}" srcId="{954C0660-6A72-47C6-A465-491262235C68}" destId="{BBFB1057-F728-4103-A7C8-AB0C9FD04E8D}" srcOrd="3" destOrd="0" parTransId="{C143B2F1-2B27-4B2A-82B6-9C8354B66F30}" sibTransId="{1589789E-47BC-459F-8F17-3A9375B94738}"/>
    <dgm:cxn modelId="{51679492-C59C-4EA8-ACFE-517F42BE37C4}" srcId="{954C0660-6A72-47C6-A465-491262235C68}" destId="{E551419D-498A-484A-8B13-5CBEBADDD260}" srcOrd="0" destOrd="0" parTransId="{E9A7F2A9-1B71-4BEA-9FBD-116539E4BAD3}" sibTransId="{72657924-F7AB-404D-961E-838E37DB93A6}"/>
    <dgm:cxn modelId="{5C9DFA5D-C674-42C6-88A7-6437DEFBBE58}" type="presOf" srcId="{BBFB1057-F728-4103-A7C8-AB0C9FD04E8D}" destId="{B62D99A0-EA5F-453F-A004-4E5A512103B1}" srcOrd="0" destOrd="0" presId="urn:microsoft.com/office/officeart/2008/layout/VerticalCircleList"/>
    <dgm:cxn modelId="{BBC05B5F-2FA6-48CF-8D33-4DFC27D769DB}" type="presOf" srcId="{DE6FABE6-5F84-41B6-A0D3-7320B1729131}" destId="{5100824E-81CA-4C93-BD1C-DA6A92DA87A7}" srcOrd="0" destOrd="0" presId="urn:microsoft.com/office/officeart/2008/layout/VerticalCircleList"/>
    <dgm:cxn modelId="{AE51B31A-FF3D-4241-A4D0-1D0ADCE1ED90}" type="presOf" srcId="{5D3A38F5-AFAC-4A84-AD40-6629B509308A}" destId="{86A307B7-5A5A-492E-8EE4-0F22D1B89F84}" srcOrd="0" destOrd="0" presId="urn:microsoft.com/office/officeart/2008/layout/VerticalCircleList"/>
    <dgm:cxn modelId="{EBF74D4E-44B2-4CA9-9C8D-75B210D096E6}" type="presOf" srcId="{E551419D-498A-484A-8B13-5CBEBADDD260}" destId="{426DCB72-55B0-4785-BD1D-A0CD7044C253}" srcOrd="0" destOrd="0" presId="urn:microsoft.com/office/officeart/2008/layout/VerticalCircleList"/>
    <dgm:cxn modelId="{E12476ED-005C-44C2-9C7C-8FF6B80B1206}" srcId="{954C0660-6A72-47C6-A465-491262235C68}" destId="{DE6FABE6-5F84-41B6-A0D3-7320B1729131}" srcOrd="2" destOrd="0" parTransId="{97C70E7D-5623-47AE-AA7B-05FFCDEA8D08}" sibTransId="{62DD72A0-61FE-42E7-B019-E6603201AB76}"/>
    <dgm:cxn modelId="{A4E35DC0-B503-44F8-8CE8-BA6516C20CAA}" srcId="{954C0660-6A72-47C6-A465-491262235C68}" destId="{5D3A38F5-AFAC-4A84-AD40-6629B509308A}" srcOrd="1" destOrd="0" parTransId="{2094BF97-F26C-4E0C-978F-99F9DB5E2F41}" sibTransId="{4656B2FD-3AD4-4D4B-95F3-E8E068D87073}"/>
    <dgm:cxn modelId="{3508700A-2805-44A5-B1A5-653C02D6FE63}" type="presOf" srcId="{954C0660-6A72-47C6-A465-491262235C68}" destId="{F0326347-84F3-4B1B-A439-AA24A05DBE32}" srcOrd="0" destOrd="0" presId="urn:microsoft.com/office/officeart/2008/layout/VerticalCircleList"/>
    <dgm:cxn modelId="{FF905601-580F-42FF-A6B1-7824726763CF}" type="presParOf" srcId="{F0326347-84F3-4B1B-A439-AA24A05DBE32}" destId="{38762104-17D1-4922-A956-1D1D8AAEEF0B}" srcOrd="0" destOrd="0" presId="urn:microsoft.com/office/officeart/2008/layout/VerticalCircleList"/>
    <dgm:cxn modelId="{73C2DFE4-7C18-44DF-A5D2-4AE591046F8F}" type="presParOf" srcId="{38762104-17D1-4922-A956-1D1D8AAEEF0B}" destId="{C7B92C45-7F9D-4E00-A0CA-35CAD013FCFB}" srcOrd="0" destOrd="0" presId="urn:microsoft.com/office/officeart/2008/layout/VerticalCircleList"/>
    <dgm:cxn modelId="{14664B8C-E2BC-463D-8146-EFF431F6983F}" type="presParOf" srcId="{38762104-17D1-4922-A956-1D1D8AAEEF0B}" destId="{6375B7DD-636C-465E-BA92-28DEDAB6E110}" srcOrd="1" destOrd="0" presId="urn:microsoft.com/office/officeart/2008/layout/VerticalCircleList"/>
    <dgm:cxn modelId="{985AB85B-638D-490C-9A66-8BCAB7CED023}" type="presParOf" srcId="{38762104-17D1-4922-A956-1D1D8AAEEF0B}" destId="{426DCB72-55B0-4785-BD1D-A0CD7044C253}" srcOrd="2" destOrd="0" presId="urn:microsoft.com/office/officeart/2008/layout/VerticalCircleList"/>
    <dgm:cxn modelId="{403A1353-5FDA-40FF-BDCF-8A835702B841}" type="presParOf" srcId="{F0326347-84F3-4B1B-A439-AA24A05DBE32}" destId="{0ECB7808-8B46-4575-BA2F-91124DCA2532}" srcOrd="1" destOrd="0" presId="urn:microsoft.com/office/officeart/2008/layout/VerticalCircleList"/>
    <dgm:cxn modelId="{0C8AD1B1-E374-4454-B672-3B0CD9AFA915}" type="presParOf" srcId="{0ECB7808-8B46-4575-BA2F-91124DCA2532}" destId="{A80A1970-21C2-4E73-AB32-DC63596A9C28}" srcOrd="0" destOrd="0" presId="urn:microsoft.com/office/officeart/2008/layout/VerticalCircleList"/>
    <dgm:cxn modelId="{1DD83D62-9FCE-479B-BCF4-8DCEAAE878CE}" type="presParOf" srcId="{0ECB7808-8B46-4575-BA2F-91124DCA2532}" destId="{5BDE621A-6DF3-4959-A599-F9319A4F2B9D}" srcOrd="1" destOrd="0" presId="urn:microsoft.com/office/officeart/2008/layout/VerticalCircleList"/>
    <dgm:cxn modelId="{F73E73C5-D3B7-42AE-8BB4-AE35010903B0}" type="presParOf" srcId="{0ECB7808-8B46-4575-BA2F-91124DCA2532}" destId="{86A307B7-5A5A-492E-8EE4-0F22D1B89F84}" srcOrd="2" destOrd="0" presId="urn:microsoft.com/office/officeart/2008/layout/VerticalCircleList"/>
    <dgm:cxn modelId="{81068BD4-44F0-414D-BDC3-92947D411161}" type="presParOf" srcId="{F0326347-84F3-4B1B-A439-AA24A05DBE32}" destId="{D5DBB329-E82D-488D-B580-943E7F0A544B}" srcOrd="2" destOrd="0" presId="urn:microsoft.com/office/officeart/2008/layout/VerticalCircleList"/>
    <dgm:cxn modelId="{7431F0E8-3194-48ED-BD07-14281B8FF15E}" type="presParOf" srcId="{D5DBB329-E82D-488D-B580-943E7F0A544B}" destId="{631A91B2-5D85-445F-9128-1A40333FC20C}" srcOrd="0" destOrd="0" presId="urn:microsoft.com/office/officeart/2008/layout/VerticalCircleList"/>
    <dgm:cxn modelId="{D1208573-C37B-4A87-871E-0751BF83A99F}" type="presParOf" srcId="{D5DBB329-E82D-488D-B580-943E7F0A544B}" destId="{5F337456-EC17-4316-82BB-A95BCA2AF6B9}" srcOrd="1" destOrd="0" presId="urn:microsoft.com/office/officeart/2008/layout/VerticalCircleList"/>
    <dgm:cxn modelId="{FE5F5D7F-6185-4F47-9EBF-AFF8FFBC33A2}" type="presParOf" srcId="{D5DBB329-E82D-488D-B580-943E7F0A544B}" destId="{5100824E-81CA-4C93-BD1C-DA6A92DA87A7}" srcOrd="2" destOrd="0" presId="urn:microsoft.com/office/officeart/2008/layout/VerticalCircleList"/>
    <dgm:cxn modelId="{68926DB5-7CB8-4F37-B9C4-36777142876A}" type="presParOf" srcId="{F0326347-84F3-4B1B-A439-AA24A05DBE32}" destId="{86525481-3755-4463-8E6F-B9ACB04947DB}" srcOrd="3" destOrd="0" presId="urn:microsoft.com/office/officeart/2008/layout/VerticalCircleList"/>
    <dgm:cxn modelId="{3E1AF0D6-8B69-4C90-94AC-E3E83EF605C1}" type="presParOf" srcId="{86525481-3755-4463-8E6F-B9ACB04947DB}" destId="{842DCDE4-AB0F-49B5-AA20-0B87B537DBA4}" srcOrd="0" destOrd="0" presId="urn:microsoft.com/office/officeart/2008/layout/VerticalCircleList"/>
    <dgm:cxn modelId="{86173C6C-5593-4B1E-BD61-B84A7DA2BD04}" type="presParOf" srcId="{86525481-3755-4463-8E6F-B9ACB04947DB}" destId="{4114F735-C7BE-456A-ABF7-1D019575A3B4}" srcOrd="1" destOrd="0" presId="urn:microsoft.com/office/officeart/2008/layout/VerticalCircleList"/>
    <dgm:cxn modelId="{ECED0526-2E32-491C-9C83-8E54C4CDB9D5}" type="presParOf" srcId="{86525481-3755-4463-8E6F-B9ACB04947DB}" destId="{B62D99A0-EA5F-453F-A004-4E5A512103B1}"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BD95B3-3D23-4F7C-8387-4A9D769B9F02}">
      <dsp:nvSpPr>
        <dsp:cNvPr id="0" name=""/>
        <dsp:cNvSpPr/>
      </dsp:nvSpPr>
      <dsp:spPr>
        <a:xfrm rot="16200000">
          <a:off x="156033" y="-155277"/>
          <a:ext cx="1656184" cy="1966738"/>
        </a:xfrm>
        <a:prstGeom prst="flowChartManualOperation">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0" tIns="0" rIns="121047" bIns="0" numCol="1" spcCol="1270" anchor="ctr" anchorCtr="0">
          <a:noAutofit/>
        </a:bodyPr>
        <a:lstStyle/>
        <a:p>
          <a:pPr lvl="0" algn="ctr" defTabSz="844550" rtl="0">
            <a:lnSpc>
              <a:spcPct val="90000"/>
            </a:lnSpc>
            <a:spcBef>
              <a:spcPct val="0"/>
            </a:spcBef>
            <a:spcAft>
              <a:spcPct val="35000"/>
            </a:spcAft>
          </a:pPr>
          <a:r>
            <a:rPr lang="es-MX" sz="1900" kern="1200" dirty="0" smtClean="0">
              <a:solidFill>
                <a:schemeClr val="tx1"/>
              </a:solidFill>
            </a:rPr>
            <a:t>➤ Las áreas en las que la escuela logró mejorar. </a:t>
          </a:r>
          <a:endParaRPr lang="es-MX" sz="1900" kern="1200" dirty="0">
            <a:solidFill>
              <a:schemeClr val="tx1"/>
            </a:solidFill>
          </a:endParaRPr>
        </a:p>
      </dsp:txBody>
      <dsp:txXfrm rot="5400000">
        <a:off x="756" y="331237"/>
        <a:ext cx="1966738" cy="993710"/>
      </dsp:txXfrm>
    </dsp:sp>
    <dsp:sp modelId="{D71BB637-5E36-49FF-85BC-CA0CFE5FE89C}">
      <dsp:nvSpPr>
        <dsp:cNvPr id="0" name=""/>
        <dsp:cNvSpPr/>
      </dsp:nvSpPr>
      <dsp:spPr>
        <a:xfrm rot="16200000">
          <a:off x="2270277" y="-155277"/>
          <a:ext cx="1656184" cy="1966738"/>
        </a:xfrm>
        <a:prstGeom prst="flowChartManualOperation">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0" tIns="0" rIns="121047" bIns="0" numCol="1" spcCol="1270" anchor="ctr" anchorCtr="0">
          <a:noAutofit/>
        </a:bodyPr>
        <a:lstStyle/>
        <a:p>
          <a:pPr lvl="0" algn="ctr" defTabSz="844550" rtl="0">
            <a:lnSpc>
              <a:spcPct val="90000"/>
            </a:lnSpc>
            <a:spcBef>
              <a:spcPct val="0"/>
            </a:spcBef>
            <a:spcAft>
              <a:spcPct val="35000"/>
            </a:spcAft>
          </a:pPr>
          <a:r>
            <a:rPr lang="es-MX" sz="1900" kern="1200" smtClean="0">
              <a:solidFill>
                <a:schemeClr val="tx1"/>
              </a:solidFill>
            </a:rPr>
            <a:t>➤ Lo que les faltó por hacer. </a:t>
          </a:r>
          <a:endParaRPr lang="es-MX" sz="1900" kern="1200">
            <a:solidFill>
              <a:schemeClr val="tx1"/>
            </a:solidFill>
          </a:endParaRPr>
        </a:p>
      </dsp:txBody>
      <dsp:txXfrm rot="5400000">
        <a:off x="2115000" y="331237"/>
        <a:ext cx="1966738" cy="993710"/>
      </dsp:txXfrm>
    </dsp:sp>
    <dsp:sp modelId="{4656623F-44B0-45C4-A3CB-974AD5F90583}">
      <dsp:nvSpPr>
        <dsp:cNvPr id="0" name=""/>
        <dsp:cNvSpPr/>
      </dsp:nvSpPr>
      <dsp:spPr>
        <a:xfrm rot="16200000">
          <a:off x="4384521" y="-155277"/>
          <a:ext cx="1656184" cy="1966738"/>
        </a:xfrm>
        <a:prstGeom prst="flowChartManualOperation">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0" tIns="0" rIns="121047" bIns="0" numCol="1" spcCol="1270" anchor="ctr" anchorCtr="0">
          <a:noAutofit/>
        </a:bodyPr>
        <a:lstStyle/>
        <a:p>
          <a:pPr lvl="0" algn="ctr" defTabSz="844550" rtl="0">
            <a:lnSpc>
              <a:spcPct val="90000"/>
            </a:lnSpc>
            <a:spcBef>
              <a:spcPct val="0"/>
            </a:spcBef>
            <a:spcAft>
              <a:spcPct val="35000"/>
            </a:spcAft>
          </a:pPr>
          <a:r>
            <a:rPr lang="es-MX" sz="1900" kern="1200" dirty="0" smtClean="0">
              <a:solidFill>
                <a:schemeClr val="tx1"/>
              </a:solidFill>
            </a:rPr>
            <a:t>➤ Lo que no se pudo alcanzar. </a:t>
          </a:r>
          <a:endParaRPr lang="es-MX" sz="1900" kern="1200" dirty="0">
            <a:solidFill>
              <a:schemeClr val="tx1"/>
            </a:solidFill>
          </a:endParaRPr>
        </a:p>
      </dsp:txBody>
      <dsp:txXfrm rot="5400000">
        <a:off x="4229244" y="331237"/>
        <a:ext cx="1966738" cy="9937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C0731F-5AF8-4992-B3FB-3297B016FC75}">
      <dsp:nvSpPr>
        <dsp:cNvPr id="0" name=""/>
        <dsp:cNvSpPr/>
      </dsp:nvSpPr>
      <dsp:spPr>
        <a:xfrm rot="5400000">
          <a:off x="3521373" y="444603"/>
          <a:ext cx="5393093" cy="585216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rtl="0">
            <a:lnSpc>
              <a:spcPct val="90000"/>
            </a:lnSpc>
            <a:spcBef>
              <a:spcPct val="0"/>
            </a:spcBef>
            <a:spcAft>
              <a:spcPct val="15000"/>
            </a:spcAft>
            <a:buChar char="••"/>
          </a:pPr>
          <a:r>
            <a:rPr lang="es-MX" sz="2600" b="1" kern="1200" dirty="0" smtClean="0">
              <a:solidFill>
                <a:srgbClr val="FF0000"/>
              </a:solidFill>
              <a:effectLst>
                <a:outerShdw blurRad="38100" dist="38100" dir="2700000" algn="tl">
                  <a:srgbClr val="000000">
                    <a:alpha val="43137"/>
                  </a:srgbClr>
                </a:outerShdw>
              </a:effectLst>
            </a:rPr>
            <a:t>Formas de comunicación posterior a la sesión </a:t>
          </a:r>
          <a:endParaRPr lang="es-MX" sz="2600" b="1" kern="1200" dirty="0">
            <a:solidFill>
              <a:srgbClr val="FF0000"/>
            </a:solidFill>
            <a:effectLst>
              <a:outerShdw blurRad="38100" dist="38100" dir="2700000" algn="tl">
                <a:srgbClr val="000000">
                  <a:alpha val="43137"/>
                </a:srgbClr>
              </a:outerShdw>
            </a:effectLst>
          </a:endParaRPr>
        </a:p>
        <a:p>
          <a:pPr marL="228600" lvl="1" indent="-228600" algn="l" defTabSz="1155700" rtl="0">
            <a:lnSpc>
              <a:spcPct val="90000"/>
            </a:lnSpc>
            <a:spcBef>
              <a:spcPct val="0"/>
            </a:spcBef>
            <a:spcAft>
              <a:spcPct val="15000"/>
            </a:spcAft>
            <a:buChar char="••"/>
          </a:pPr>
          <a:r>
            <a:rPr lang="es-MX" sz="2600" kern="1200" dirty="0" smtClean="0"/>
            <a:t>Que les permitan </a:t>
          </a:r>
          <a:r>
            <a:rPr lang="es-MX" sz="2600" kern="1200" dirty="0" smtClean="0">
              <a:solidFill>
                <a:srgbClr val="FF0000"/>
              </a:solidFill>
              <a:effectLst>
                <a:outerShdw blurRad="38100" dist="38100" dir="2700000" algn="tl">
                  <a:srgbClr val="000000">
                    <a:alpha val="43137"/>
                  </a:srgbClr>
                </a:outerShdw>
              </a:effectLst>
            </a:rPr>
            <a:t>compartir</a:t>
          </a:r>
          <a:r>
            <a:rPr lang="es-MX" sz="2600" kern="1200" dirty="0" smtClean="0"/>
            <a:t> los avances en relación con los compromisos, </a:t>
          </a:r>
          <a:endParaRPr lang="es-MX" sz="2600" kern="1200" dirty="0"/>
        </a:p>
        <a:p>
          <a:pPr marL="228600" lvl="1" indent="-228600" algn="l" defTabSz="1155700" rtl="0">
            <a:lnSpc>
              <a:spcPct val="90000"/>
            </a:lnSpc>
            <a:spcBef>
              <a:spcPct val="0"/>
            </a:spcBef>
            <a:spcAft>
              <a:spcPct val="15000"/>
            </a:spcAft>
            <a:buChar char="••"/>
          </a:pPr>
          <a:r>
            <a:rPr lang="es-MX" sz="2600" kern="1200" dirty="0" smtClean="0"/>
            <a:t>Propuestas de </a:t>
          </a:r>
          <a:r>
            <a:rPr lang="es-MX" sz="2600" b="1" kern="1200" dirty="0" smtClean="0">
              <a:solidFill>
                <a:srgbClr val="FF0000"/>
              </a:solidFill>
              <a:effectLst>
                <a:outerShdw blurRad="38100" dist="38100" dir="2700000" algn="tl">
                  <a:srgbClr val="000000">
                    <a:alpha val="43137"/>
                  </a:srgbClr>
                </a:outerShdw>
              </a:effectLst>
            </a:rPr>
            <a:t>materiales didácticos </a:t>
          </a:r>
          <a:r>
            <a:rPr lang="es-MX" sz="2600" kern="1200" dirty="0" smtClean="0"/>
            <a:t>o</a:t>
          </a:r>
          <a:endParaRPr lang="es-MX" sz="2600" kern="1200" dirty="0"/>
        </a:p>
        <a:p>
          <a:pPr marL="228600" lvl="1" indent="-228600" algn="l" defTabSz="1155700" rtl="0">
            <a:lnSpc>
              <a:spcPct val="90000"/>
            </a:lnSpc>
            <a:spcBef>
              <a:spcPct val="0"/>
            </a:spcBef>
            <a:spcAft>
              <a:spcPct val="15000"/>
            </a:spcAft>
            <a:buChar char="••"/>
          </a:pPr>
          <a:r>
            <a:rPr lang="es-MX" sz="2600" b="1" kern="1200" dirty="0" smtClean="0">
              <a:solidFill>
                <a:srgbClr val="FF0000"/>
              </a:solidFill>
              <a:effectLst>
                <a:outerShdw blurRad="38100" dist="38100" dir="2700000" algn="tl">
                  <a:srgbClr val="000000">
                    <a:alpha val="43137"/>
                  </a:srgbClr>
                </a:outerShdw>
              </a:effectLst>
            </a:rPr>
            <a:t>Instrumentos para evaluar </a:t>
          </a:r>
          <a:r>
            <a:rPr lang="es-MX" sz="2600" kern="1200" dirty="0" smtClean="0"/>
            <a:t>lo logrado por los alumnos. </a:t>
          </a:r>
          <a:endParaRPr lang="es-MX" sz="2600" kern="1200" dirty="0"/>
        </a:p>
        <a:p>
          <a:pPr marL="228600" lvl="1" indent="-228600" algn="l" defTabSz="1155700" rtl="0">
            <a:lnSpc>
              <a:spcPct val="90000"/>
            </a:lnSpc>
            <a:spcBef>
              <a:spcPct val="0"/>
            </a:spcBef>
            <a:spcAft>
              <a:spcPct val="15000"/>
            </a:spcAft>
            <a:buChar char="••"/>
          </a:pPr>
          <a:r>
            <a:rPr lang="es-MX" sz="2600" kern="1200" smtClean="0"/>
            <a:t>Tengan presente que el hecho de cumplir con lo anterior favorecerá, de buena manera, el cambio y la mejora en sus escuelas.</a:t>
          </a:r>
          <a:endParaRPr lang="es-MX" sz="2600" kern="1200"/>
        </a:p>
      </dsp:txBody>
      <dsp:txXfrm rot="-5400000">
        <a:off x="3291840" y="937406"/>
        <a:ext cx="5588891" cy="4866555"/>
      </dsp:txXfrm>
    </dsp:sp>
    <dsp:sp modelId="{D7B59193-E7EE-4418-B2F6-DD3B99359A01}">
      <dsp:nvSpPr>
        <dsp:cNvPr id="0" name=""/>
        <dsp:cNvSpPr/>
      </dsp:nvSpPr>
      <dsp:spPr>
        <a:xfrm>
          <a:off x="0" y="0"/>
          <a:ext cx="3291840" cy="67413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74295" rIns="148590" bIns="74295" numCol="1" spcCol="1270" anchor="ctr" anchorCtr="0">
          <a:noAutofit/>
        </a:bodyPr>
        <a:lstStyle/>
        <a:p>
          <a:pPr lvl="0" algn="ctr" defTabSz="1733550" rtl="0">
            <a:lnSpc>
              <a:spcPct val="90000"/>
            </a:lnSpc>
            <a:spcBef>
              <a:spcPct val="0"/>
            </a:spcBef>
            <a:spcAft>
              <a:spcPct val="35000"/>
            </a:spcAft>
          </a:pPr>
          <a:r>
            <a:rPr lang="es-MX" sz="3900" kern="1200" dirty="0" smtClean="0"/>
            <a:t>21. Organicen, entre los participantes de los equipos:</a:t>
          </a:r>
          <a:endParaRPr lang="es-MX" sz="3900" kern="1200" dirty="0"/>
        </a:p>
      </dsp:txBody>
      <dsp:txXfrm>
        <a:off x="160694" y="160694"/>
        <a:ext cx="2970452" cy="64199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75B7DD-636C-465E-BA92-28DEDAB6E110}">
      <dsp:nvSpPr>
        <dsp:cNvPr id="0" name=""/>
        <dsp:cNvSpPr/>
      </dsp:nvSpPr>
      <dsp:spPr>
        <a:xfrm>
          <a:off x="393191" y="261844"/>
          <a:ext cx="1499616" cy="1499616"/>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426DCB72-55B0-4785-BD1D-A0CD7044C253}">
      <dsp:nvSpPr>
        <dsp:cNvPr id="0" name=""/>
        <dsp:cNvSpPr/>
      </dsp:nvSpPr>
      <dsp:spPr>
        <a:xfrm>
          <a:off x="1143000" y="261844"/>
          <a:ext cx="8001000" cy="14996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6670" rIns="0" bIns="26670" numCol="1" spcCol="1270" anchor="ctr" anchorCtr="0">
          <a:noAutofit/>
        </a:bodyPr>
        <a:lstStyle/>
        <a:p>
          <a:pPr lvl="0" algn="l" defTabSz="933450" rtl="0">
            <a:lnSpc>
              <a:spcPct val="90000"/>
            </a:lnSpc>
            <a:spcBef>
              <a:spcPct val="0"/>
            </a:spcBef>
            <a:spcAft>
              <a:spcPct val="35000"/>
            </a:spcAft>
          </a:pPr>
          <a:r>
            <a:rPr lang="es-MX" sz="2100" kern="1200" dirty="0" smtClean="0"/>
            <a:t>22. Según el tiempo disponible, registren individualmente, en una tira de papel, la frase que exprese su experiencia vivida al participar en la modalidad de Aprendizaje entre escuelas. </a:t>
          </a:r>
          <a:endParaRPr lang="es-MX" sz="2100" kern="1200" dirty="0"/>
        </a:p>
      </dsp:txBody>
      <dsp:txXfrm>
        <a:off x="1143000" y="261844"/>
        <a:ext cx="8001000" cy="1499616"/>
      </dsp:txXfrm>
    </dsp:sp>
    <dsp:sp modelId="{5BDE621A-6DF3-4959-A599-F9319A4F2B9D}">
      <dsp:nvSpPr>
        <dsp:cNvPr id="0" name=""/>
        <dsp:cNvSpPr/>
      </dsp:nvSpPr>
      <dsp:spPr>
        <a:xfrm>
          <a:off x="393191" y="1761460"/>
          <a:ext cx="1499616" cy="1499616"/>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86A307B7-5A5A-492E-8EE4-0F22D1B89F84}">
      <dsp:nvSpPr>
        <dsp:cNvPr id="0" name=""/>
        <dsp:cNvSpPr/>
      </dsp:nvSpPr>
      <dsp:spPr>
        <a:xfrm>
          <a:off x="1143000" y="1761460"/>
          <a:ext cx="8001000" cy="14996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6670" rIns="0" bIns="26670" numCol="1" spcCol="1270" anchor="ctr" anchorCtr="0">
          <a:noAutofit/>
        </a:bodyPr>
        <a:lstStyle/>
        <a:p>
          <a:pPr lvl="0" algn="l" defTabSz="933450" rtl="0">
            <a:lnSpc>
              <a:spcPct val="90000"/>
            </a:lnSpc>
            <a:spcBef>
              <a:spcPct val="0"/>
            </a:spcBef>
            <a:spcAft>
              <a:spcPct val="35000"/>
            </a:spcAft>
          </a:pPr>
          <a:r>
            <a:rPr lang="es-MX" sz="2100" kern="1200" smtClean="0"/>
            <a:t>23. Lean cada una de las frases que presenta el colectivo. Determinen de qué manera la vivencia referida se refleja en los planteamientos establecidos en las actividades. </a:t>
          </a:r>
          <a:endParaRPr lang="es-MX" sz="2100" kern="1200"/>
        </a:p>
      </dsp:txBody>
      <dsp:txXfrm>
        <a:off x="1143000" y="1761460"/>
        <a:ext cx="8001000" cy="1499616"/>
      </dsp:txXfrm>
    </dsp:sp>
    <dsp:sp modelId="{5F337456-EC17-4316-82BB-A95BCA2AF6B9}">
      <dsp:nvSpPr>
        <dsp:cNvPr id="0" name=""/>
        <dsp:cNvSpPr/>
      </dsp:nvSpPr>
      <dsp:spPr>
        <a:xfrm>
          <a:off x="393191" y="3261077"/>
          <a:ext cx="1499616" cy="1499616"/>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5100824E-81CA-4C93-BD1C-DA6A92DA87A7}">
      <dsp:nvSpPr>
        <dsp:cNvPr id="0" name=""/>
        <dsp:cNvSpPr/>
      </dsp:nvSpPr>
      <dsp:spPr>
        <a:xfrm>
          <a:off x="1143000" y="3261077"/>
          <a:ext cx="8001000" cy="14996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6670" rIns="0" bIns="26670" numCol="1" spcCol="1270" anchor="ctr" anchorCtr="0">
          <a:noAutofit/>
        </a:bodyPr>
        <a:lstStyle/>
        <a:p>
          <a:pPr lvl="0" algn="l" defTabSz="933450" rtl="0">
            <a:lnSpc>
              <a:spcPct val="90000"/>
            </a:lnSpc>
            <a:spcBef>
              <a:spcPct val="0"/>
            </a:spcBef>
            <a:spcAft>
              <a:spcPct val="35000"/>
            </a:spcAft>
          </a:pPr>
          <a:r>
            <a:rPr lang="es-MX" sz="2100" kern="1200" dirty="0" smtClean="0"/>
            <a:t>24. Destaquen las acciones que es necesario fortalecer o cambiar para lograr mejores resultados en esta propuesta de aprendizaje entre pares, lo que cada integrante debe aportar (o, como escuela, ofrecer); regístrenlos como acuerdos del colectivo que aprende. </a:t>
          </a:r>
          <a:endParaRPr lang="es-MX" sz="2100" kern="1200" dirty="0"/>
        </a:p>
      </dsp:txBody>
      <dsp:txXfrm>
        <a:off x="1143000" y="3261077"/>
        <a:ext cx="8001000" cy="1499616"/>
      </dsp:txXfrm>
    </dsp:sp>
    <dsp:sp modelId="{4114F735-C7BE-456A-ABF7-1D019575A3B4}">
      <dsp:nvSpPr>
        <dsp:cNvPr id="0" name=""/>
        <dsp:cNvSpPr/>
      </dsp:nvSpPr>
      <dsp:spPr>
        <a:xfrm>
          <a:off x="393191" y="4760693"/>
          <a:ext cx="1499616" cy="1499616"/>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B62D99A0-EA5F-453F-A004-4E5A512103B1}">
      <dsp:nvSpPr>
        <dsp:cNvPr id="0" name=""/>
        <dsp:cNvSpPr/>
      </dsp:nvSpPr>
      <dsp:spPr>
        <a:xfrm>
          <a:off x="1143000" y="4760693"/>
          <a:ext cx="8001000" cy="14996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6670" rIns="0" bIns="26670" numCol="1" spcCol="1270" anchor="ctr" anchorCtr="0">
          <a:noAutofit/>
        </a:bodyPr>
        <a:lstStyle/>
        <a:p>
          <a:pPr lvl="0" algn="l" defTabSz="933450" rtl="0">
            <a:lnSpc>
              <a:spcPct val="90000"/>
            </a:lnSpc>
            <a:spcBef>
              <a:spcPct val="0"/>
            </a:spcBef>
            <a:spcAft>
              <a:spcPct val="35000"/>
            </a:spcAft>
          </a:pPr>
          <a:r>
            <a:rPr lang="es-MX" sz="2100" kern="1200" smtClean="0"/>
            <a:t>25. Finalmente, los directores hacen un balance de esta segunda sesión de Aprendizaje entre escuelas, enfatizando la importancia de este trabajo colaborativo entre colectivos docentes, en el que se generan espacios de diálogo y apoyo, en beneficio del aprendizaje de los alumnos.</a:t>
          </a:r>
          <a:endParaRPr lang="es-MX" sz="2100" kern="1200"/>
        </a:p>
      </dsp:txBody>
      <dsp:txXfrm>
        <a:off x="1143000" y="4760693"/>
        <a:ext cx="8001000" cy="1499616"/>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8A3AB4-86A5-437E-8767-1DCD4F05A872}" type="datetimeFigureOut">
              <a:rPr lang="es-MX" smtClean="0"/>
              <a:t>23/03/2017</a:t>
            </a:fld>
            <a:endParaRPr lang="es-MX"/>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72E0E2-A2D4-427F-8213-BFD268F5FFA1}" type="slidenum">
              <a:rPr lang="es-MX" smtClean="0"/>
              <a:t>‹Nº›</a:t>
            </a:fld>
            <a:endParaRPr lang="es-MX"/>
          </a:p>
        </p:txBody>
      </p:sp>
    </p:spTree>
    <p:extLst>
      <p:ext uri="{BB962C8B-B14F-4D97-AF65-F5344CB8AC3E}">
        <p14:creationId xmlns:p14="http://schemas.microsoft.com/office/powerpoint/2010/main" val="719643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F32DB9CA-5084-4A68-AF29-B792AEA0AAC5}" type="slidenum">
              <a:rPr lang="es-MX" smtClean="0"/>
              <a:t>2</a:t>
            </a:fld>
            <a:endParaRPr lang="es-MX"/>
          </a:p>
        </p:txBody>
      </p:sp>
    </p:spTree>
    <p:extLst>
      <p:ext uri="{BB962C8B-B14F-4D97-AF65-F5344CB8AC3E}">
        <p14:creationId xmlns:p14="http://schemas.microsoft.com/office/powerpoint/2010/main" val="2874942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dirty="0"/>
          </a:p>
        </p:txBody>
      </p:sp>
      <p:sp>
        <p:nvSpPr>
          <p:cNvPr id="4" name="3 Marcador de número de diapositiva"/>
          <p:cNvSpPr>
            <a:spLocks noGrp="1"/>
          </p:cNvSpPr>
          <p:nvPr>
            <p:ph type="sldNum" sz="quarter" idx="10"/>
          </p:nvPr>
        </p:nvSpPr>
        <p:spPr/>
        <p:txBody>
          <a:bodyPr/>
          <a:lstStyle/>
          <a:p>
            <a:fld id="{F32DB9CA-5084-4A68-AF29-B792AEA0AAC5}" type="slidenum">
              <a:rPr lang="es-MX" smtClean="0"/>
              <a:t>12</a:t>
            </a:fld>
            <a:endParaRPr lang="es-MX"/>
          </a:p>
        </p:txBody>
      </p:sp>
    </p:spTree>
    <p:extLst>
      <p:ext uri="{BB962C8B-B14F-4D97-AF65-F5344CB8AC3E}">
        <p14:creationId xmlns:p14="http://schemas.microsoft.com/office/powerpoint/2010/main" val="24171007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1B2F6860-B1AE-4F16-B91E-D7220D708678}" type="datetimeFigureOut">
              <a:rPr lang="es-MX" smtClean="0"/>
              <a:t>23/03/2017</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9ED4530C-7E28-4055-B7DA-DADC36F3C854}" type="slidenum">
              <a:rPr lang="es-MX" smtClean="0"/>
              <a:t>‹Nº›</a:t>
            </a:fld>
            <a:endParaRPr lang="es-MX"/>
          </a:p>
        </p:txBody>
      </p:sp>
    </p:spTree>
    <p:extLst>
      <p:ext uri="{BB962C8B-B14F-4D97-AF65-F5344CB8AC3E}">
        <p14:creationId xmlns:p14="http://schemas.microsoft.com/office/powerpoint/2010/main" val="33393491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1B2F6860-B1AE-4F16-B91E-D7220D708678}" type="datetimeFigureOut">
              <a:rPr lang="es-MX" smtClean="0"/>
              <a:t>23/03/2017</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9ED4530C-7E28-4055-B7DA-DADC36F3C854}" type="slidenum">
              <a:rPr lang="es-MX" smtClean="0"/>
              <a:t>‹Nº›</a:t>
            </a:fld>
            <a:endParaRPr lang="es-MX"/>
          </a:p>
        </p:txBody>
      </p:sp>
    </p:spTree>
    <p:extLst>
      <p:ext uri="{BB962C8B-B14F-4D97-AF65-F5344CB8AC3E}">
        <p14:creationId xmlns:p14="http://schemas.microsoft.com/office/powerpoint/2010/main" val="178385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1B2F6860-B1AE-4F16-B91E-D7220D708678}" type="datetimeFigureOut">
              <a:rPr lang="es-MX" smtClean="0"/>
              <a:t>23/03/2017</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9ED4530C-7E28-4055-B7DA-DADC36F3C854}" type="slidenum">
              <a:rPr lang="es-MX" smtClean="0"/>
              <a:t>‹Nº›</a:t>
            </a:fld>
            <a:endParaRPr lang="es-MX"/>
          </a:p>
        </p:txBody>
      </p:sp>
    </p:spTree>
    <p:extLst>
      <p:ext uri="{BB962C8B-B14F-4D97-AF65-F5344CB8AC3E}">
        <p14:creationId xmlns:p14="http://schemas.microsoft.com/office/powerpoint/2010/main" val="2077637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1B2F6860-B1AE-4F16-B91E-D7220D708678}" type="datetimeFigureOut">
              <a:rPr lang="es-MX" smtClean="0"/>
              <a:t>23/03/2017</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9ED4530C-7E28-4055-B7DA-DADC36F3C854}" type="slidenum">
              <a:rPr lang="es-MX" smtClean="0"/>
              <a:t>‹Nº›</a:t>
            </a:fld>
            <a:endParaRPr lang="es-MX"/>
          </a:p>
        </p:txBody>
      </p:sp>
    </p:spTree>
    <p:extLst>
      <p:ext uri="{BB962C8B-B14F-4D97-AF65-F5344CB8AC3E}">
        <p14:creationId xmlns:p14="http://schemas.microsoft.com/office/powerpoint/2010/main" val="779788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1B2F6860-B1AE-4F16-B91E-D7220D708678}" type="datetimeFigureOut">
              <a:rPr lang="es-MX" smtClean="0"/>
              <a:t>23/03/2017</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9ED4530C-7E28-4055-B7DA-DADC36F3C854}" type="slidenum">
              <a:rPr lang="es-MX" smtClean="0"/>
              <a:t>‹Nº›</a:t>
            </a:fld>
            <a:endParaRPr lang="es-MX"/>
          </a:p>
        </p:txBody>
      </p:sp>
    </p:spTree>
    <p:extLst>
      <p:ext uri="{BB962C8B-B14F-4D97-AF65-F5344CB8AC3E}">
        <p14:creationId xmlns:p14="http://schemas.microsoft.com/office/powerpoint/2010/main" val="3393686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1B2F6860-B1AE-4F16-B91E-D7220D708678}" type="datetimeFigureOut">
              <a:rPr lang="es-MX" smtClean="0"/>
              <a:t>23/03/2017</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9ED4530C-7E28-4055-B7DA-DADC36F3C854}" type="slidenum">
              <a:rPr lang="es-MX" smtClean="0"/>
              <a:t>‹Nº›</a:t>
            </a:fld>
            <a:endParaRPr lang="es-MX"/>
          </a:p>
        </p:txBody>
      </p:sp>
    </p:spTree>
    <p:extLst>
      <p:ext uri="{BB962C8B-B14F-4D97-AF65-F5344CB8AC3E}">
        <p14:creationId xmlns:p14="http://schemas.microsoft.com/office/powerpoint/2010/main" val="2450492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1B2F6860-B1AE-4F16-B91E-D7220D708678}" type="datetimeFigureOut">
              <a:rPr lang="es-MX" smtClean="0"/>
              <a:t>23/03/2017</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9ED4530C-7E28-4055-B7DA-DADC36F3C854}" type="slidenum">
              <a:rPr lang="es-MX" smtClean="0"/>
              <a:t>‹Nº›</a:t>
            </a:fld>
            <a:endParaRPr lang="es-MX"/>
          </a:p>
        </p:txBody>
      </p:sp>
    </p:spTree>
    <p:extLst>
      <p:ext uri="{BB962C8B-B14F-4D97-AF65-F5344CB8AC3E}">
        <p14:creationId xmlns:p14="http://schemas.microsoft.com/office/powerpoint/2010/main" val="2910681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1B2F6860-B1AE-4F16-B91E-D7220D708678}" type="datetimeFigureOut">
              <a:rPr lang="es-MX" smtClean="0"/>
              <a:t>23/03/2017</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9ED4530C-7E28-4055-B7DA-DADC36F3C854}" type="slidenum">
              <a:rPr lang="es-MX" smtClean="0"/>
              <a:t>‹Nº›</a:t>
            </a:fld>
            <a:endParaRPr lang="es-MX"/>
          </a:p>
        </p:txBody>
      </p:sp>
    </p:spTree>
    <p:extLst>
      <p:ext uri="{BB962C8B-B14F-4D97-AF65-F5344CB8AC3E}">
        <p14:creationId xmlns:p14="http://schemas.microsoft.com/office/powerpoint/2010/main" val="2933231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2F6860-B1AE-4F16-B91E-D7220D708678}" type="datetimeFigureOut">
              <a:rPr lang="es-MX" smtClean="0"/>
              <a:t>23/03/2017</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9ED4530C-7E28-4055-B7DA-DADC36F3C854}" type="slidenum">
              <a:rPr lang="es-MX" smtClean="0"/>
              <a:t>‹Nº›</a:t>
            </a:fld>
            <a:endParaRPr lang="es-MX"/>
          </a:p>
        </p:txBody>
      </p:sp>
    </p:spTree>
    <p:extLst>
      <p:ext uri="{BB962C8B-B14F-4D97-AF65-F5344CB8AC3E}">
        <p14:creationId xmlns:p14="http://schemas.microsoft.com/office/powerpoint/2010/main" val="234339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1B2F6860-B1AE-4F16-B91E-D7220D708678}" type="datetimeFigureOut">
              <a:rPr lang="es-MX" smtClean="0"/>
              <a:t>23/03/2017</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9ED4530C-7E28-4055-B7DA-DADC36F3C854}" type="slidenum">
              <a:rPr lang="es-MX" smtClean="0"/>
              <a:t>‹Nº›</a:t>
            </a:fld>
            <a:endParaRPr lang="es-MX"/>
          </a:p>
        </p:txBody>
      </p:sp>
    </p:spTree>
    <p:extLst>
      <p:ext uri="{BB962C8B-B14F-4D97-AF65-F5344CB8AC3E}">
        <p14:creationId xmlns:p14="http://schemas.microsoft.com/office/powerpoint/2010/main" val="2626501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1B2F6860-B1AE-4F16-B91E-D7220D708678}" type="datetimeFigureOut">
              <a:rPr lang="es-MX" smtClean="0"/>
              <a:t>23/03/2017</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9ED4530C-7E28-4055-B7DA-DADC36F3C854}" type="slidenum">
              <a:rPr lang="es-MX" smtClean="0"/>
              <a:t>‹Nº›</a:t>
            </a:fld>
            <a:endParaRPr lang="es-MX"/>
          </a:p>
        </p:txBody>
      </p:sp>
    </p:spTree>
    <p:extLst>
      <p:ext uri="{BB962C8B-B14F-4D97-AF65-F5344CB8AC3E}">
        <p14:creationId xmlns:p14="http://schemas.microsoft.com/office/powerpoint/2010/main" val="3721168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2F6860-B1AE-4F16-B91E-D7220D708678}" type="datetimeFigureOut">
              <a:rPr lang="es-MX" smtClean="0"/>
              <a:t>23/03/2017</a:t>
            </a:fld>
            <a:endParaRPr lang="es-MX"/>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D4530C-7E28-4055-B7DA-DADC36F3C854}" type="slidenum">
              <a:rPr lang="es-MX" smtClean="0"/>
              <a:t>‹Nº›</a:t>
            </a:fld>
            <a:endParaRPr lang="es-MX"/>
          </a:p>
        </p:txBody>
      </p:sp>
    </p:spTree>
    <p:extLst>
      <p:ext uri="{BB962C8B-B14F-4D97-AF65-F5344CB8AC3E}">
        <p14:creationId xmlns:p14="http://schemas.microsoft.com/office/powerpoint/2010/main" val="4981691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g"/><Relationship Id="rId5" Type="http://schemas.openxmlformats.org/officeDocument/2006/relationships/image" Target="../media/image4.png"/><Relationship Id="rId10" Type="http://schemas.openxmlformats.org/officeDocument/2006/relationships/image" Target="../media/image9.jp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5.gif"/><Relationship Id="rId7" Type="http://schemas.openxmlformats.org/officeDocument/2006/relationships/image" Target="../media/image36.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6.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19.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9.png"/><Relationship Id="rId7" Type="http://schemas.openxmlformats.org/officeDocument/2006/relationships/diagramQuickStyle" Target="../diagrams/quickStyle1.xml"/><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6.pn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gif"/></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1.gif"/><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gif"/></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52.pn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hyperlink" Target="http://www.gob.mx/nuevomodeloeducativo" TargetMode="External"/><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6.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0.gif"/><Relationship Id="rId7"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3.gif"/><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32.png"/><Relationship Id="rId4" Type="http://schemas.openxmlformats.org/officeDocument/2006/relationships/image" Target="../media/image31.gif"/></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5573" y="1481454"/>
            <a:ext cx="2543906" cy="741420"/>
          </a:xfrm>
          <a:prstGeom prst="rect">
            <a:avLst/>
          </a:prstGeom>
        </p:spPr>
      </p:pic>
      <p:pic>
        <p:nvPicPr>
          <p:cNvPr id="8" name="7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7" y="4103735"/>
            <a:ext cx="9144000" cy="2954110"/>
          </a:xfrm>
          <a:prstGeom prst="rect">
            <a:avLst/>
          </a:prstGeom>
        </p:spPr>
      </p:pic>
      <p:pic>
        <p:nvPicPr>
          <p:cNvPr id="3074" name="Picture 2" descr="http://th09.deviantart.net/fs70/200H/f/2013/125/0/0/mancha_png_by_emmalinepotter-d648rn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0343" y="2154196"/>
            <a:ext cx="6398362" cy="3766928"/>
          </a:xfrm>
          <a:prstGeom prst="rect">
            <a:avLst/>
          </a:prstGeom>
          <a:noFill/>
          <a:extLst>
            <a:ext uri="{909E8E84-426E-40DD-AFC4-6F175D3DCCD1}">
              <a14:hiddenFill xmlns:a14="http://schemas.microsoft.com/office/drawing/2010/main">
                <a:solidFill>
                  <a:srgbClr val="FFFFFF"/>
                </a:solidFill>
              </a14:hiddenFill>
            </a:ext>
          </a:extLst>
        </p:spPr>
      </p:pic>
      <p:pic>
        <p:nvPicPr>
          <p:cNvPr id="25" name="24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9478"/>
            <a:ext cx="9144000" cy="1062214"/>
          </a:xfrm>
          <a:prstGeom prst="rect">
            <a:avLst/>
          </a:prstGeom>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62475" y="3419475"/>
            <a:ext cx="19050" cy="19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4875" y="3571875"/>
            <a:ext cx="19050" cy="19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4" name="13 Conector recto"/>
          <p:cNvCxnSpPr/>
          <p:nvPr/>
        </p:nvCxnSpPr>
        <p:spPr>
          <a:xfrm>
            <a:off x="1493161" y="5460555"/>
            <a:ext cx="406436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14 Imagen"/>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39952" y="334397"/>
            <a:ext cx="2520279" cy="948008"/>
          </a:xfrm>
          <a:prstGeom prst="rect">
            <a:avLst/>
          </a:prstGeom>
        </p:spPr>
      </p:pic>
      <p:sp>
        <p:nvSpPr>
          <p:cNvPr id="19" name="18 CuadroTexto"/>
          <p:cNvSpPr txBox="1"/>
          <p:nvPr/>
        </p:nvSpPr>
        <p:spPr>
          <a:xfrm>
            <a:off x="1388288" y="6368465"/>
            <a:ext cx="6792679" cy="369332"/>
          </a:xfrm>
          <a:prstGeom prst="rect">
            <a:avLst/>
          </a:prstGeom>
          <a:noFill/>
        </p:spPr>
        <p:txBody>
          <a:bodyPr wrap="square" rtlCol="0">
            <a:spAutoFit/>
          </a:bodyPr>
          <a:lstStyle/>
          <a:p>
            <a:pPr algn="ctr"/>
            <a:r>
              <a:rPr lang="es-MX" b="1" dirty="0" smtClean="0"/>
              <a:t>JALISCO. ROSA ELENA CURIEL PEREZ. Marzo de 2017</a:t>
            </a:r>
            <a:endParaRPr lang="es-MX" b="1" dirty="0"/>
          </a:p>
        </p:txBody>
      </p:sp>
      <p:pic>
        <p:nvPicPr>
          <p:cNvPr id="23" name="22 Imagen"/>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254408">
            <a:off x="904207" y="744193"/>
            <a:ext cx="3669012" cy="4397603"/>
          </a:xfrm>
          <a:prstGeom prst="rect">
            <a:avLst/>
          </a:prstGeom>
        </p:spPr>
      </p:pic>
      <p:pic>
        <p:nvPicPr>
          <p:cNvPr id="24" name="Picture 2" descr="http://img-fotki.yandex.ru/get/6424/112424586.7aa/0_bd62e_28caf5e5_L"/>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04216" y="42236"/>
            <a:ext cx="2839783" cy="2924944"/>
          </a:xfrm>
          <a:prstGeom prst="rect">
            <a:avLst/>
          </a:prstGeom>
          <a:noFill/>
          <a:extLst>
            <a:ext uri="{909E8E84-426E-40DD-AFC4-6F175D3DCCD1}">
              <a14:hiddenFill xmlns:a14="http://schemas.microsoft.com/office/drawing/2010/main">
                <a:solidFill>
                  <a:srgbClr val="FFFFFF"/>
                </a:solidFill>
              </a14:hiddenFill>
            </a:ext>
          </a:extLst>
        </p:spPr>
      </p:pic>
      <p:sp>
        <p:nvSpPr>
          <p:cNvPr id="13" name="12 CuadroTexto"/>
          <p:cNvSpPr txBox="1"/>
          <p:nvPr/>
        </p:nvSpPr>
        <p:spPr>
          <a:xfrm>
            <a:off x="3986727" y="2839806"/>
            <a:ext cx="4752528" cy="984885"/>
          </a:xfrm>
          <a:prstGeom prst="rect">
            <a:avLst/>
          </a:prstGeom>
          <a:noFill/>
        </p:spPr>
        <p:txBody>
          <a:bodyPr wrap="square" rtlCol="0">
            <a:spAutoFit/>
          </a:bodyPr>
          <a:lstStyle/>
          <a:p>
            <a:pPr algn="ctr"/>
            <a:r>
              <a:rPr lang="es-MX" sz="2800" b="1" dirty="0" smtClean="0">
                <a:solidFill>
                  <a:schemeClr val="bg1"/>
                </a:solidFill>
                <a:effectLst>
                  <a:outerShdw blurRad="38100" dist="38100" dir="2700000" algn="tl">
                    <a:srgbClr val="000000">
                      <a:alpha val="43137"/>
                    </a:srgbClr>
                  </a:outerShdw>
                </a:effectLst>
              </a:rPr>
              <a:t>Consejo Técnico Escolar </a:t>
            </a:r>
          </a:p>
          <a:p>
            <a:pPr algn="ctr"/>
            <a:r>
              <a:rPr lang="es-MX" sz="2800" b="1" dirty="0" smtClean="0">
                <a:solidFill>
                  <a:srgbClr val="FFFF00"/>
                </a:solidFill>
                <a:effectLst>
                  <a:outerShdw blurRad="38100" dist="38100" dir="2700000" algn="tl">
                    <a:srgbClr val="000000">
                      <a:alpha val="43137"/>
                    </a:srgbClr>
                  </a:outerShdw>
                </a:effectLst>
              </a:rPr>
              <a:t>Sexta Sesión Ordinaria</a:t>
            </a:r>
            <a:endParaRPr lang="es-MX" sz="2800" b="1" dirty="0">
              <a:solidFill>
                <a:srgbClr val="FFFF00"/>
              </a:solidFill>
              <a:effectLst>
                <a:outerShdw blurRad="38100" dist="38100" dir="2700000" algn="tl">
                  <a:srgbClr val="000000">
                    <a:alpha val="43137"/>
                  </a:srgbClr>
                </a:outerShdw>
              </a:effectLst>
            </a:endParaRPr>
          </a:p>
        </p:txBody>
      </p:sp>
      <p:pic>
        <p:nvPicPr>
          <p:cNvPr id="3" name="Imagen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83123" y="3963073"/>
            <a:ext cx="1580172" cy="2097573"/>
          </a:xfrm>
          <a:prstGeom prst="rect">
            <a:avLst/>
          </a:prstGeom>
        </p:spPr>
      </p:pic>
      <p:pic>
        <p:nvPicPr>
          <p:cNvPr id="4" name="Imagen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0738928">
            <a:off x="3447973" y="4219063"/>
            <a:ext cx="1555869" cy="2038257"/>
          </a:xfrm>
          <a:prstGeom prst="rect">
            <a:avLst/>
          </a:prstGeom>
        </p:spPr>
      </p:pic>
      <p:pic>
        <p:nvPicPr>
          <p:cNvPr id="5" name="Imagen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377818">
            <a:off x="7330569" y="4464822"/>
            <a:ext cx="1520152" cy="1991465"/>
          </a:xfrm>
          <a:prstGeom prst="rect">
            <a:avLst/>
          </a:prstGeom>
        </p:spPr>
      </p:pic>
    </p:spTree>
    <p:extLst>
      <p:ext uri="{BB962C8B-B14F-4D97-AF65-F5344CB8AC3E}">
        <p14:creationId xmlns:p14="http://schemas.microsoft.com/office/powerpoint/2010/main" val="2774863672"/>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8"/>
            <a:ext cx="9144000" cy="1062214"/>
          </a:xfrm>
          <a:prstGeom prst="rect">
            <a:avLst/>
          </a:prstGeom>
        </p:spPr>
      </p:pic>
      <p:pic>
        <p:nvPicPr>
          <p:cNvPr id="5136" name="Picture 16" descr="http://d21c.com/LadyWolfette/tut/ani6color.gif"/>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575" y="-136525"/>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5138" name="Picture 18" descr="http://d21c.com/LadyWolfette/tut/ani6color.gif"/>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975" y="15875"/>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img-fotki.yandex.ru/get/6424/112424586.7aa/0_bd62e_28caf5e5_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4216" y="42236"/>
            <a:ext cx="2839783" cy="2924944"/>
          </a:xfrm>
          <a:prstGeom prst="rect">
            <a:avLst/>
          </a:prstGeom>
          <a:noFill/>
          <a:extLst>
            <a:ext uri="{909E8E84-426E-40DD-AFC4-6F175D3DCCD1}">
              <a14:hiddenFill xmlns:a14="http://schemas.microsoft.com/office/drawing/2010/main">
                <a:solidFill>
                  <a:srgbClr val="FFFFFF"/>
                </a:solidFill>
              </a14:hiddenFill>
            </a:ext>
          </a:extLst>
        </p:spPr>
      </p:pic>
      <p:pic>
        <p:nvPicPr>
          <p:cNvPr id="5140" name="Picture 20" descr="http://d21c.com/LadyWolfette/tut/ani6color.gif"/>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375" y="168275"/>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5142" name="Picture 22" descr="http://d21c.com/LadyWolfette/tut/ani6color.gif"/>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775" y="320675"/>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5144" name="Picture 24" descr="http://d21c.com/LadyWolfette/tut/ani6color.gif"/>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5175" y="473075"/>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5150" name="Picture 30" descr="http://static.wixstatic.com/media/acc663_2000fb5c00ef4db6b696726e5f553642.png_srz_210_201_85_22_0.50_1.20_0.00_png_srz"/>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134955"/>
            <a:ext cx="8793892" cy="562481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0" descr="http://static.wixstatic.com/media/acc663_2000fb5c00ef4db6b696726e5f553642.png_srz_210_201_85_22_0.50_1.20_0.00_png_srz"/>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7558" y="497567"/>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7" name="16 CuadroTexto"/>
          <p:cNvSpPr txBox="1"/>
          <p:nvPr/>
        </p:nvSpPr>
        <p:spPr>
          <a:xfrm>
            <a:off x="764043" y="3569474"/>
            <a:ext cx="1188076" cy="369332"/>
          </a:xfrm>
          <a:prstGeom prst="rect">
            <a:avLst/>
          </a:prstGeom>
          <a:noFill/>
        </p:spPr>
        <p:txBody>
          <a:bodyPr wrap="square" rtlCol="0">
            <a:spAutoFit/>
          </a:bodyPr>
          <a:lstStyle/>
          <a:p>
            <a:r>
              <a:rPr lang="es-MX" dirty="0" smtClean="0"/>
              <a:t>Pp. 8</a:t>
            </a:r>
            <a:endParaRPr lang="es-MX" dirty="0"/>
          </a:p>
        </p:txBody>
      </p:sp>
      <p:pic>
        <p:nvPicPr>
          <p:cNvPr id="18" name="17 Imagen"/>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27266" y="901088"/>
            <a:ext cx="1343511" cy="1640119"/>
          </a:xfrm>
          <a:prstGeom prst="rect">
            <a:avLst/>
          </a:prstGeom>
        </p:spPr>
      </p:pic>
      <p:pic>
        <p:nvPicPr>
          <p:cNvPr id="4" name="Imagen 3"/>
          <p:cNvPicPr>
            <a:picLocks noChangeAspect="1"/>
          </p:cNvPicPr>
          <p:nvPr/>
        </p:nvPicPr>
        <p:blipFill rotWithShape="1">
          <a:blip r:embed="rId7"/>
          <a:srcRect l="16794" t="21454" r="17347" b="31298"/>
          <a:stretch/>
        </p:blipFill>
        <p:spPr>
          <a:xfrm>
            <a:off x="227036" y="1963302"/>
            <a:ext cx="8568952" cy="4956586"/>
          </a:xfrm>
          <a:prstGeom prst="rect">
            <a:avLst/>
          </a:prstGeom>
        </p:spPr>
      </p:pic>
      <p:sp>
        <p:nvSpPr>
          <p:cNvPr id="5" name="CuadroTexto 4"/>
          <p:cNvSpPr txBox="1"/>
          <p:nvPr/>
        </p:nvSpPr>
        <p:spPr>
          <a:xfrm>
            <a:off x="7164288" y="783239"/>
            <a:ext cx="1008112" cy="369332"/>
          </a:xfrm>
          <a:prstGeom prst="rect">
            <a:avLst/>
          </a:prstGeom>
          <a:noFill/>
        </p:spPr>
        <p:txBody>
          <a:bodyPr wrap="square" rtlCol="0">
            <a:spAutoFit/>
          </a:bodyPr>
          <a:lstStyle/>
          <a:p>
            <a:r>
              <a:rPr lang="es-MX" dirty="0" smtClean="0"/>
              <a:t>Página 8</a:t>
            </a:r>
            <a:endParaRPr lang="es-MX" dirty="0"/>
          </a:p>
        </p:txBody>
      </p:sp>
      <p:sp>
        <p:nvSpPr>
          <p:cNvPr id="6" name="Rectángulo 5"/>
          <p:cNvSpPr/>
          <p:nvPr/>
        </p:nvSpPr>
        <p:spPr>
          <a:xfrm>
            <a:off x="56193" y="116258"/>
            <a:ext cx="6939270" cy="156966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s-MX" sz="2400" b="1" dirty="0"/>
              <a:t>8. Lean y subrayen, en el siguiente texto, </a:t>
            </a:r>
            <a:r>
              <a:rPr lang="es-MX" sz="2400" b="1" dirty="0">
                <a:solidFill>
                  <a:srgbClr val="FF0000"/>
                </a:solidFill>
                <a:effectLst>
                  <a:outerShdw blurRad="38100" dist="38100" dir="2700000" algn="tl">
                    <a:srgbClr val="000000">
                      <a:alpha val="43137"/>
                    </a:srgbClr>
                  </a:outerShdw>
                </a:effectLst>
              </a:rPr>
              <a:t>las ideas que para ustedes dan sentido a las sesiones de Aprendizaje entre escuelas</a:t>
            </a:r>
            <a:r>
              <a:rPr lang="es-MX" sz="2400" b="1" dirty="0"/>
              <a:t>. Compartan sus reflexiones en plenaria.</a:t>
            </a:r>
          </a:p>
        </p:txBody>
      </p:sp>
    </p:spTree>
    <p:extLst>
      <p:ext uri="{BB962C8B-B14F-4D97-AF65-F5344CB8AC3E}">
        <p14:creationId xmlns:p14="http://schemas.microsoft.com/office/powerpoint/2010/main" val="3371761393"/>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8" y="-9478"/>
            <a:ext cx="9144000" cy="1062214"/>
          </a:xfrm>
          <a:prstGeom prst="rect">
            <a:avLst/>
          </a:prstGeom>
        </p:spPr>
      </p:pic>
      <p:sp>
        <p:nvSpPr>
          <p:cNvPr id="6" name="5 Rectángulo"/>
          <p:cNvSpPr/>
          <p:nvPr/>
        </p:nvSpPr>
        <p:spPr>
          <a:xfrm>
            <a:off x="292954" y="260019"/>
            <a:ext cx="3799438" cy="523220"/>
          </a:xfrm>
          <a:prstGeom prst="rect">
            <a:avLst/>
          </a:prstGeom>
        </p:spPr>
        <p:txBody>
          <a:bodyPr wrap="none">
            <a:spAutoFit/>
          </a:bodyPr>
          <a:lstStyle/>
          <a:p>
            <a:r>
              <a:rPr lang="es-MX" sz="2800" b="1" dirty="0" smtClean="0">
                <a:solidFill>
                  <a:schemeClr val="bg1"/>
                </a:solidFill>
                <a:latin typeface="Arial" panose="020B0604020202020204" pitchFamily="34" charset="0"/>
                <a:cs typeface="Arial" panose="020B0604020202020204" pitchFamily="34" charset="0"/>
              </a:rPr>
              <a:t>Elabore </a:t>
            </a:r>
            <a:r>
              <a:rPr lang="es-MX" sz="2800" b="1" dirty="0">
                <a:solidFill>
                  <a:schemeClr val="bg1"/>
                </a:solidFill>
                <a:latin typeface="Arial" panose="020B0604020202020204" pitchFamily="34" charset="0"/>
                <a:cs typeface="Arial" panose="020B0604020202020204" pitchFamily="34" charset="0"/>
              </a:rPr>
              <a:t>un esquema </a:t>
            </a:r>
            <a:endParaRPr lang="es-MX" sz="2800" b="1" dirty="0">
              <a:solidFill>
                <a:schemeClr val="bg1"/>
              </a:solidFill>
            </a:endParaRPr>
          </a:p>
        </p:txBody>
      </p:sp>
      <p:sp>
        <p:nvSpPr>
          <p:cNvPr id="11" name="10 Rectángulo"/>
          <p:cNvSpPr/>
          <p:nvPr/>
        </p:nvSpPr>
        <p:spPr>
          <a:xfrm>
            <a:off x="222944" y="1187798"/>
            <a:ext cx="8136904" cy="400110"/>
          </a:xfrm>
          <a:prstGeom prst="rect">
            <a:avLst/>
          </a:prstGeom>
          <a:solidFill>
            <a:srgbClr val="FFF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endParaRPr lang="es-MX" sz="2000" b="1" dirty="0"/>
          </a:p>
        </p:txBody>
      </p:sp>
      <p:pic>
        <p:nvPicPr>
          <p:cNvPr id="9" name="Picture 30" descr="http://static.wixstatic.com/media/acc663_2000fb5c00ef4db6b696726e5f553642.png_srz_210_201_85_22_0.50_1.20_0.00_png_sr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9062" y="7208"/>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0" name="9 CuadroTexto"/>
          <p:cNvSpPr txBox="1"/>
          <p:nvPr/>
        </p:nvSpPr>
        <p:spPr>
          <a:xfrm>
            <a:off x="7847739" y="413907"/>
            <a:ext cx="1188076" cy="369332"/>
          </a:xfrm>
          <a:prstGeom prst="rect">
            <a:avLst/>
          </a:prstGeom>
          <a:noFill/>
        </p:spPr>
        <p:txBody>
          <a:bodyPr wrap="square" rtlCol="0">
            <a:spAutoFit/>
          </a:bodyPr>
          <a:lstStyle/>
          <a:p>
            <a:r>
              <a:rPr lang="es-MX" dirty="0" smtClean="0"/>
              <a:t>Página. </a:t>
            </a:r>
            <a:r>
              <a:rPr lang="es-MX" dirty="0"/>
              <a:t>9</a:t>
            </a:r>
          </a:p>
        </p:txBody>
      </p:sp>
      <p:pic>
        <p:nvPicPr>
          <p:cNvPr id="12" name="11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329" y="232676"/>
            <a:ext cx="1343511" cy="1640119"/>
          </a:xfrm>
          <a:prstGeom prst="rect">
            <a:avLst/>
          </a:prstGeom>
        </p:spPr>
      </p:pic>
      <p:pic>
        <p:nvPicPr>
          <p:cNvPr id="2" name="Imagen 1"/>
          <p:cNvPicPr>
            <a:picLocks noChangeAspect="1"/>
          </p:cNvPicPr>
          <p:nvPr/>
        </p:nvPicPr>
        <p:blipFill rotWithShape="1">
          <a:blip r:embed="rId5"/>
          <a:srcRect l="26202" t="21454" r="16794" b="6689"/>
          <a:stretch/>
        </p:blipFill>
        <p:spPr>
          <a:xfrm>
            <a:off x="582984" y="1570517"/>
            <a:ext cx="7416824" cy="5256584"/>
          </a:xfrm>
          <a:prstGeom prst="rect">
            <a:avLst/>
          </a:prstGeom>
        </p:spPr>
      </p:pic>
    </p:spTree>
    <p:extLst>
      <p:ext uri="{BB962C8B-B14F-4D97-AF65-F5344CB8AC3E}">
        <p14:creationId xmlns:p14="http://schemas.microsoft.com/office/powerpoint/2010/main" val="1835719393"/>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478"/>
            <a:ext cx="9144000" cy="1062214"/>
          </a:xfrm>
          <a:prstGeom prst="rect">
            <a:avLst/>
          </a:prstGeom>
        </p:spPr>
      </p:pic>
      <p:sp>
        <p:nvSpPr>
          <p:cNvPr id="5" name="4 Rectángulo"/>
          <p:cNvSpPr/>
          <p:nvPr/>
        </p:nvSpPr>
        <p:spPr>
          <a:xfrm>
            <a:off x="111346" y="374784"/>
            <a:ext cx="7509550" cy="132343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s-MX" sz="2000" b="1" dirty="0">
                <a:effectLst>
                  <a:outerShdw blurRad="38100" dist="38100" dir="2700000" algn="tl">
                    <a:srgbClr val="000000">
                      <a:alpha val="43137"/>
                    </a:srgbClr>
                  </a:outerShdw>
                </a:effectLst>
              </a:rPr>
              <a:t>9. Realicen la lectura puntual de los </a:t>
            </a:r>
            <a:r>
              <a:rPr lang="es-MX" sz="2000" b="1" dirty="0">
                <a:solidFill>
                  <a:srgbClr val="FF0000"/>
                </a:solidFill>
                <a:effectLst>
                  <a:outerShdw blurRad="38100" dist="38100" dir="2700000" algn="tl">
                    <a:srgbClr val="000000">
                      <a:alpha val="43137"/>
                    </a:srgbClr>
                  </a:outerShdw>
                </a:effectLst>
              </a:rPr>
              <a:t>“Propósitos del CTE” </a:t>
            </a:r>
            <a:r>
              <a:rPr lang="es-MX" sz="2000" b="1" dirty="0">
                <a:effectLst>
                  <a:outerShdw blurRad="38100" dist="38100" dir="2700000" algn="tl">
                    <a:srgbClr val="000000">
                      <a:alpha val="43137"/>
                    </a:srgbClr>
                  </a:outerShdw>
                </a:effectLst>
              </a:rPr>
              <a:t>que se presentan en el siguiente recuadro; observen de qué manera lo realizado en las sesiones de Aprendizaje entre escuelas concuerda con lo planteado en el texto</a:t>
            </a:r>
            <a:endParaRPr lang="es-MX" sz="2000" b="1" dirty="0">
              <a:effectLst>
                <a:outerShdw blurRad="38100" dist="38100" dir="2700000" algn="tl">
                  <a:srgbClr val="000000">
                    <a:alpha val="43137"/>
                  </a:srgbClr>
                </a:outerShdw>
              </a:effectLst>
            </a:endParaRPr>
          </a:p>
        </p:txBody>
      </p:sp>
      <p:pic>
        <p:nvPicPr>
          <p:cNvPr id="10" name="Picture 30" descr="http://static.wixstatic.com/media/acc663_2000fb5c00ef4db6b696726e5f553642.png_srz_210_201_85_22_0.50_1.20_0.00_png_sr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9062" y="7208"/>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1" name="10 CuadroTexto"/>
          <p:cNvSpPr txBox="1"/>
          <p:nvPr/>
        </p:nvSpPr>
        <p:spPr>
          <a:xfrm>
            <a:off x="8024090" y="367739"/>
            <a:ext cx="1188076" cy="369332"/>
          </a:xfrm>
          <a:prstGeom prst="rect">
            <a:avLst/>
          </a:prstGeom>
          <a:noFill/>
        </p:spPr>
        <p:txBody>
          <a:bodyPr wrap="square" rtlCol="0">
            <a:spAutoFit/>
          </a:bodyPr>
          <a:lstStyle/>
          <a:p>
            <a:r>
              <a:rPr lang="es-MX" dirty="0" smtClean="0"/>
              <a:t>Página 9</a:t>
            </a:r>
            <a:endParaRPr lang="es-MX" dirty="0"/>
          </a:p>
        </p:txBody>
      </p:sp>
      <p:pic>
        <p:nvPicPr>
          <p:cNvPr id="12" name="11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19962" y="-82989"/>
            <a:ext cx="1343511" cy="1640119"/>
          </a:xfrm>
          <a:prstGeom prst="rect">
            <a:avLst/>
          </a:prstGeom>
        </p:spPr>
      </p:pic>
      <p:pic>
        <p:nvPicPr>
          <p:cNvPr id="3" name="Imagen 2"/>
          <p:cNvPicPr>
            <a:picLocks noChangeAspect="1"/>
          </p:cNvPicPr>
          <p:nvPr/>
        </p:nvPicPr>
        <p:blipFill rotWithShape="1">
          <a:blip r:embed="rId6"/>
          <a:srcRect l="5172" t="26375" r="14580" b="11610"/>
          <a:stretch/>
        </p:blipFill>
        <p:spPr>
          <a:xfrm>
            <a:off x="-13320" y="1917660"/>
            <a:ext cx="8949566" cy="4940339"/>
          </a:xfrm>
          <a:prstGeom prst="rect">
            <a:avLst/>
          </a:prstGeom>
        </p:spPr>
      </p:pic>
    </p:spTree>
    <p:extLst>
      <p:ext uri="{BB962C8B-B14F-4D97-AF65-F5344CB8AC3E}">
        <p14:creationId xmlns:p14="http://schemas.microsoft.com/office/powerpoint/2010/main" val="421650958"/>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0" y="116632"/>
            <a:ext cx="7430431" cy="193899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s-MX" sz="2000" dirty="0">
                <a:latin typeface="Arial" panose="020B0604020202020204" pitchFamily="34" charset="0"/>
                <a:cs typeface="Arial" panose="020B0604020202020204" pitchFamily="34" charset="0"/>
              </a:rPr>
              <a:t>10. Compartan en plenaria las ideas y reflexiones surgidas a partir de las actividades realizadas hasta este momento; con base en ellas, </a:t>
            </a:r>
            <a:r>
              <a:rPr lang="es-MX" sz="2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construyan frases en las que se establezca lo que significa un Aprendizaje entre escuelas y su relación con los propósitos del CTE.</a:t>
            </a:r>
            <a:r>
              <a:rPr lang="es-MX" sz="2000" dirty="0">
                <a:latin typeface="Arial" panose="020B0604020202020204" pitchFamily="34" charset="0"/>
                <a:cs typeface="Arial" panose="020B0604020202020204" pitchFamily="34" charset="0"/>
              </a:rPr>
              <a:t> Regístrenlas en un pliego de papel. </a:t>
            </a:r>
            <a:endParaRPr lang="es-MX" sz="2000" dirty="0">
              <a:latin typeface="Arial" panose="020B0604020202020204" pitchFamily="34" charset="0"/>
              <a:cs typeface="Arial" panose="020B0604020202020204" pitchFamily="34" charset="0"/>
            </a:endParaRPr>
          </a:p>
        </p:txBody>
      </p:sp>
      <p:sp>
        <p:nvSpPr>
          <p:cNvPr id="8" name="7 Rectángulo"/>
          <p:cNvSpPr/>
          <p:nvPr/>
        </p:nvSpPr>
        <p:spPr>
          <a:xfrm>
            <a:off x="0" y="2852936"/>
            <a:ext cx="9164840" cy="4154984"/>
          </a:xfrm>
          <a:prstGeom prst="rect">
            <a:avLst/>
          </a:prstGeom>
          <a:solidFill>
            <a:srgbClr val="FFF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algn="just"/>
            <a:r>
              <a:rPr lang="es-MX" sz="2400" b="1" dirty="0" smtClean="0">
                <a:latin typeface="Arial" panose="020B0604020202020204" pitchFamily="34" charset="0"/>
                <a:cs typeface="Arial" panose="020B0604020202020204" pitchFamily="34" charset="0"/>
              </a:rPr>
              <a:t>En </a:t>
            </a:r>
            <a:r>
              <a:rPr lang="es-MX" sz="2400" b="1" dirty="0">
                <a:latin typeface="Arial" panose="020B0604020202020204" pitchFamily="34" charset="0"/>
                <a:cs typeface="Arial" panose="020B0604020202020204" pitchFamily="34" charset="0"/>
              </a:rPr>
              <a:t>el pasado encuentro de Aprendizaje entre escuelas, los colectivos participantes </a:t>
            </a:r>
            <a:r>
              <a:rPr lang="es-MX" sz="2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expusieron aspectos generales de las problemáticas educativas presentes en su centro escolar, </a:t>
            </a:r>
            <a:r>
              <a:rPr lang="es-MX" sz="2400" b="1" dirty="0">
                <a:latin typeface="Arial" panose="020B0604020202020204" pitchFamily="34" charset="0"/>
                <a:cs typeface="Arial" panose="020B0604020202020204" pitchFamily="34" charset="0"/>
              </a:rPr>
              <a:t>como punto de partida para un intercambio de propuestas de solución en un trabajo entre pares</a:t>
            </a:r>
            <a:r>
              <a:rPr lang="es-MX" sz="2400" b="1" dirty="0" smtClean="0">
                <a:latin typeface="Arial" panose="020B0604020202020204" pitchFamily="34" charset="0"/>
                <a:cs typeface="Arial" panose="020B0604020202020204" pitchFamily="34" charset="0"/>
              </a:rPr>
              <a:t>.</a:t>
            </a:r>
          </a:p>
          <a:p>
            <a:pPr algn="just"/>
            <a:endParaRPr lang="es-MX" sz="2400" b="1" dirty="0">
              <a:latin typeface="Arial" panose="020B0604020202020204" pitchFamily="34" charset="0"/>
              <a:cs typeface="Arial" panose="020B0604020202020204" pitchFamily="34" charset="0"/>
            </a:endParaRPr>
          </a:p>
          <a:p>
            <a:pPr algn="just"/>
            <a:r>
              <a:rPr lang="es-MX" sz="2400" b="1" dirty="0" smtClean="0">
                <a:latin typeface="Arial" panose="020B0604020202020204" pitchFamily="34" charset="0"/>
                <a:cs typeface="Arial" panose="020B0604020202020204" pitchFamily="34" charset="0"/>
              </a:rPr>
              <a:t>En </a:t>
            </a:r>
            <a:r>
              <a:rPr lang="es-MX" sz="2400" b="1" dirty="0">
                <a:latin typeface="Arial" panose="020B0604020202020204" pitchFamily="34" charset="0"/>
                <a:cs typeface="Arial" panose="020B0604020202020204" pitchFamily="34" charset="0"/>
              </a:rPr>
              <a:t>esta ocasión se vuelven a reunir </a:t>
            </a:r>
            <a:r>
              <a:rPr lang="es-MX" sz="2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para dar seguimiento al cumplimiento de los compromisos establecidos, revisar la pertinencia de las estrategias realizadas y, de ser necesario, mejorarlas </a:t>
            </a:r>
            <a:r>
              <a:rPr lang="es-MX" sz="2400" b="1" dirty="0">
                <a:latin typeface="Arial" panose="020B0604020202020204" pitchFamily="34" charset="0"/>
                <a:cs typeface="Arial" panose="020B0604020202020204" pitchFamily="34" charset="0"/>
              </a:rPr>
              <a:t>para lograr el propósito por el que fueron propuestas. </a:t>
            </a:r>
            <a:endParaRPr lang="es-MX" sz="2400" b="1" dirty="0">
              <a:latin typeface="Arial" panose="020B0604020202020204" pitchFamily="34" charset="0"/>
              <a:cs typeface="Arial" panose="020B0604020202020204" pitchFamily="34" charset="0"/>
            </a:endParaRPr>
          </a:p>
        </p:txBody>
      </p:sp>
      <p:pic>
        <p:nvPicPr>
          <p:cNvPr id="13" name="Picture 30" descr="http://static.wixstatic.com/media/acc663_2000fb5c00ef4db6b696726e5f553642.png_srz_210_201_85_22_0.50_1.20_0.00_png_sr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9294" y="21621"/>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4" name="13 CuadroTexto"/>
          <p:cNvSpPr txBox="1"/>
          <p:nvPr/>
        </p:nvSpPr>
        <p:spPr>
          <a:xfrm>
            <a:off x="7844495" y="382153"/>
            <a:ext cx="1188076" cy="369332"/>
          </a:xfrm>
          <a:prstGeom prst="rect">
            <a:avLst/>
          </a:prstGeom>
          <a:noFill/>
        </p:spPr>
        <p:txBody>
          <a:bodyPr wrap="square" rtlCol="0">
            <a:spAutoFit/>
          </a:bodyPr>
          <a:lstStyle/>
          <a:p>
            <a:r>
              <a:rPr lang="es-MX" dirty="0" smtClean="0"/>
              <a:t>Página 10</a:t>
            </a:r>
            <a:endParaRPr lang="es-MX" dirty="0"/>
          </a:p>
        </p:txBody>
      </p:sp>
      <p:pic>
        <p:nvPicPr>
          <p:cNvPr id="3" name="Imagen 2"/>
          <p:cNvPicPr>
            <a:picLocks noChangeAspect="1"/>
          </p:cNvPicPr>
          <p:nvPr/>
        </p:nvPicPr>
        <p:blipFill rotWithShape="1">
          <a:blip r:embed="rId3"/>
          <a:srcRect l="11260" t="34250" r="23435" b="56890"/>
          <a:stretch/>
        </p:blipFill>
        <p:spPr>
          <a:xfrm>
            <a:off x="0" y="2121166"/>
            <a:ext cx="9164840" cy="648072"/>
          </a:xfrm>
          <a:prstGeom prst="rect">
            <a:avLst/>
          </a:prstGeom>
        </p:spPr>
      </p:pic>
      <p:pic>
        <p:nvPicPr>
          <p:cNvPr id="18" name="7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9294" y="1049864"/>
            <a:ext cx="1139853" cy="1395338"/>
          </a:xfrm>
          <a:prstGeom prst="rect">
            <a:avLst/>
          </a:prstGeom>
        </p:spPr>
      </p:pic>
    </p:spTree>
    <p:extLst>
      <p:ext uri="{BB962C8B-B14F-4D97-AF65-F5344CB8AC3E}">
        <p14:creationId xmlns:p14="http://schemas.microsoft.com/office/powerpoint/2010/main" val="2351544559"/>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266117" y="106130"/>
            <a:ext cx="4680520" cy="830997"/>
          </a:xfrm>
          <a:prstGeom prst="rect">
            <a:avLst/>
          </a:prstGeom>
        </p:spPr>
        <p:txBody>
          <a:bodyPr wrap="square">
            <a:spAutoFit/>
          </a:bodyPr>
          <a:lstStyle/>
          <a:p>
            <a:r>
              <a:rPr lang="es-MX" sz="2400" b="1" dirty="0">
                <a:solidFill>
                  <a:schemeClr val="bg1"/>
                </a:solidFill>
              </a:rPr>
              <a:t>8. </a:t>
            </a:r>
            <a:r>
              <a:rPr lang="es-MX" sz="2400" b="1" dirty="0" smtClean="0">
                <a:solidFill>
                  <a:schemeClr val="bg1"/>
                </a:solidFill>
              </a:rPr>
              <a:t>Dé lectura </a:t>
            </a:r>
            <a:r>
              <a:rPr lang="es-MX" sz="2400" b="1" dirty="0">
                <a:solidFill>
                  <a:schemeClr val="bg1"/>
                </a:solidFill>
              </a:rPr>
              <a:t>al testimonio siguiente</a:t>
            </a:r>
          </a:p>
        </p:txBody>
      </p:sp>
      <p:pic>
        <p:nvPicPr>
          <p:cNvPr id="7" name="6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53" y="2348879"/>
            <a:ext cx="1529718" cy="4303287"/>
          </a:xfrm>
          <a:prstGeom prst="rect">
            <a:avLst/>
          </a:prstGeom>
        </p:spPr>
      </p:pic>
      <p:pic>
        <p:nvPicPr>
          <p:cNvPr id="8" name="7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5456" y="782927"/>
            <a:ext cx="1543483" cy="1889438"/>
          </a:xfrm>
          <a:prstGeom prst="rect">
            <a:avLst/>
          </a:prstGeom>
        </p:spPr>
      </p:pic>
      <p:sp>
        <p:nvSpPr>
          <p:cNvPr id="2" name="Rectángulo 1"/>
          <p:cNvSpPr/>
          <p:nvPr/>
        </p:nvSpPr>
        <p:spPr>
          <a:xfrm>
            <a:off x="-3246" y="127665"/>
            <a:ext cx="7148123" cy="156966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just"/>
            <a:r>
              <a:rPr lang="es-MX" sz="2400" b="1" dirty="0"/>
              <a:t>11. Un representante de cada escuela </a:t>
            </a:r>
            <a:r>
              <a:rPr lang="es-MX" sz="2400" b="1" dirty="0">
                <a:solidFill>
                  <a:srgbClr val="FF0000"/>
                </a:solidFill>
              </a:rPr>
              <a:t>presenta los avances alcanzados de los acuerdos y compromisos </a:t>
            </a:r>
            <a:r>
              <a:rPr lang="es-MX" sz="2400" b="1" dirty="0"/>
              <a:t>establecidos en Aprendizaje entre escuelas durante la cuarta sesión. </a:t>
            </a:r>
          </a:p>
        </p:txBody>
      </p:sp>
      <p:pic>
        <p:nvPicPr>
          <p:cNvPr id="9" name="Picture 30" descr="http://static.wixstatic.com/media/acc663_2000fb5c00ef4db6b696726e5f553642.png_srz_210_201_85_22_0.50_1.20_0.00_png_sr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9294" y="21621"/>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p:cNvSpPr txBox="1"/>
          <p:nvPr/>
        </p:nvSpPr>
        <p:spPr>
          <a:xfrm>
            <a:off x="7740352" y="404664"/>
            <a:ext cx="1080120" cy="369332"/>
          </a:xfrm>
          <a:prstGeom prst="rect">
            <a:avLst/>
          </a:prstGeom>
          <a:noFill/>
        </p:spPr>
        <p:txBody>
          <a:bodyPr wrap="square" rtlCol="0">
            <a:spAutoFit/>
          </a:bodyPr>
          <a:lstStyle/>
          <a:p>
            <a:r>
              <a:rPr lang="es-MX" dirty="0" smtClean="0"/>
              <a:t>Página 10</a:t>
            </a:r>
            <a:endParaRPr lang="es-MX" dirty="0"/>
          </a:p>
        </p:txBody>
      </p:sp>
      <p:sp>
        <p:nvSpPr>
          <p:cNvPr id="10" name="Rectángulo 9"/>
          <p:cNvSpPr/>
          <p:nvPr/>
        </p:nvSpPr>
        <p:spPr>
          <a:xfrm>
            <a:off x="1569970" y="2050595"/>
            <a:ext cx="7360895" cy="304698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es-MX" sz="2400" dirty="0" smtClean="0"/>
              <a:t>12. Con apoyo de las evidencias de trabajo llevadas a la sesión, </a:t>
            </a:r>
            <a:r>
              <a:rPr lang="es-MX" sz="2400" b="1" dirty="0" smtClean="0">
                <a:solidFill>
                  <a:srgbClr val="FF0000"/>
                </a:solidFill>
                <a:effectLst>
                  <a:outerShdw blurRad="38100" dist="38100" dir="2700000" algn="tl">
                    <a:srgbClr val="000000">
                      <a:alpha val="43137"/>
                    </a:srgbClr>
                  </a:outerShdw>
                </a:effectLst>
              </a:rPr>
              <a:t>dan cuenta de la implementación realizada en las aulas y la escuela; de las adecuaciones o modificaciones hechas a las estrategias acordadas, </a:t>
            </a:r>
            <a:r>
              <a:rPr lang="es-MX" sz="2400" dirty="0" smtClean="0"/>
              <a:t>enfatizando cómo las acciones llevadas a cabo </a:t>
            </a:r>
            <a:r>
              <a:rPr lang="es-MX" sz="2400" b="1" dirty="0" smtClean="0">
                <a:solidFill>
                  <a:srgbClr val="FF0000"/>
                </a:solidFill>
                <a:effectLst>
                  <a:outerShdw blurRad="38100" dist="38100" dir="2700000" algn="tl">
                    <a:srgbClr val="000000">
                      <a:alpha val="43137"/>
                    </a:srgbClr>
                  </a:outerShdw>
                </a:effectLst>
              </a:rPr>
              <a:t>favorecieron o no la participación de los alumnos</a:t>
            </a:r>
            <a:r>
              <a:rPr lang="es-MX" sz="2400" dirty="0" smtClean="0"/>
              <a:t> (en especial, de aquellos con mayores necesidades de apoyo). Pondrá especial énfasis en: </a:t>
            </a:r>
            <a:endParaRPr lang="es-MX" sz="2400" dirty="0"/>
          </a:p>
        </p:txBody>
      </p:sp>
      <p:graphicFrame>
        <p:nvGraphicFramePr>
          <p:cNvPr id="12" name="Diagrama 11"/>
          <p:cNvGraphicFramePr/>
          <p:nvPr/>
        </p:nvGraphicFramePr>
        <p:xfrm>
          <a:off x="2123728" y="5132359"/>
          <a:ext cx="6196739" cy="165618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755119555"/>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9" y="110488"/>
            <a:ext cx="9144000" cy="1062214"/>
          </a:xfrm>
          <a:prstGeom prst="rect">
            <a:avLst/>
          </a:prstGeom>
        </p:spPr>
      </p:pic>
      <p:pic>
        <p:nvPicPr>
          <p:cNvPr id="7" name="Picture 30" descr="http://static.wixstatic.com/media/acc663_2000fb5c00ef4db6b696726e5f553642.png_srz_210_201_85_22_0.50_1.20_0.00_png_sr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9294" y="21621"/>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8" name="7 CuadroTexto"/>
          <p:cNvSpPr txBox="1"/>
          <p:nvPr/>
        </p:nvSpPr>
        <p:spPr>
          <a:xfrm>
            <a:off x="7844495" y="382153"/>
            <a:ext cx="1188076" cy="369332"/>
          </a:xfrm>
          <a:prstGeom prst="rect">
            <a:avLst/>
          </a:prstGeom>
          <a:noFill/>
        </p:spPr>
        <p:txBody>
          <a:bodyPr wrap="square" rtlCol="0">
            <a:spAutoFit/>
          </a:bodyPr>
          <a:lstStyle/>
          <a:p>
            <a:r>
              <a:rPr lang="es-MX" dirty="0" smtClean="0"/>
              <a:t>Pp. 11</a:t>
            </a:r>
            <a:endParaRPr lang="es-MX" dirty="0"/>
          </a:p>
        </p:txBody>
      </p:sp>
      <p:pic>
        <p:nvPicPr>
          <p:cNvPr id="6" name="5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22865">
            <a:off x="7328583" y="2936392"/>
            <a:ext cx="1862996" cy="386923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5" name="4 Rectángulo"/>
          <p:cNvSpPr/>
          <p:nvPr/>
        </p:nvSpPr>
        <p:spPr>
          <a:xfrm>
            <a:off x="5769" y="228265"/>
            <a:ext cx="4998548" cy="523220"/>
          </a:xfrm>
          <a:prstGeom prst="rect">
            <a:avLst/>
          </a:prstGeom>
        </p:spPr>
        <p:txBody>
          <a:bodyPr wrap="none">
            <a:spAutoFit/>
          </a:bodyPr>
          <a:lstStyle/>
          <a:p>
            <a:r>
              <a:rPr lang="es-MX" sz="2800" b="1" dirty="0" smtClean="0">
                <a:latin typeface="Arial" panose="020B0604020202020204" pitchFamily="34" charset="0"/>
                <a:cs typeface="Arial" panose="020B0604020202020204" pitchFamily="34" charset="0"/>
              </a:rPr>
              <a:t>Sistema de Alerta Temprano</a:t>
            </a:r>
            <a:endParaRPr lang="es-MX" sz="2800" b="1" dirty="0">
              <a:latin typeface="Arial" panose="020B0604020202020204" pitchFamily="34" charset="0"/>
              <a:cs typeface="Arial" panose="020B0604020202020204" pitchFamily="34" charset="0"/>
            </a:endParaRPr>
          </a:p>
        </p:txBody>
      </p:sp>
      <p:pic>
        <p:nvPicPr>
          <p:cNvPr id="9" name="8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57107" y="-8892"/>
            <a:ext cx="1303125" cy="1595206"/>
          </a:xfrm>
          <a:prstGeom prst="rect">
            <a:avLst/>
          </a:prstGeom>
        </p:spPr>
      </p:pic>
      <p:sp>
        <p:nvSpPr>
          <p:cNvPr id="10" name="Rectángulo 9"/>
          <p:cNvSpPr/>
          <p:nvPr/>
        </p:nvSpPr>
        <p:spPr>
          <a:xfrm>
            <a:off x="179512" y="4196390"/>
            <a:ext cx="7233278"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s-MX" sz="2400" b="1" dirty="0"/>
              <a:t>Consideren para la exposición </a:t>
            </a:r>
            <a:r>
              <a:rPr lang="es-MX" sz="2400" b="1" dirty="0">
                <a:solidFill>
                  <a:srgbClr val="FF0000"/>
                </a:solidFill>
              </a:rPr>
              <a:t>un tiempo máximo de 10 minutos por escuela.</a:t>
            </a:r>
            <a:r>
              <a:rPr lang="es-MX" sz="2400" b="1" dirty="0"/>
              <a:t> (Las participaciones que exceden este tiempo pueden fomentar la tendencia a divagar en las ideas por exponer y a no precisar o no concretar lo expresado). </a:t>
            </a:r>
            <a:endParaRPr lang="es-MX" sz="2400" b="1" dirty="0" smtClean="0"/>
          </a:p>
        </p:txBody>
      </p:sp>
      <p:sp>
        <p:nvSpPr>
          <p:cNvPr id="12" name="Rectángulo 11"/>
          <p:cNvSpPr/>
          <p:nvPr/>
        </p:nvSpPr>
        <p:spPr>
          <a:xfrm>
            <a:off x="-1" y="1411021"/>
            <a:ext cx="7844495"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s-MX" sz="2400" b="1" dirty="0">
                <a:latin typeface="Arial" panose="020B0604020202020204" pitchFamily="34" charset="0"/>
                <a:cs typeface="Arial" panose="020B0604020202020204" pitchFamily="34" charset="0"/>
              </a:rPr>
              <a:t>Las escuelas en las que se ha instalado </a:t>
            </a:r>
            <a:r>
              <a:rPr lang="es-MX" sz="2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el </a:t>
            </a:r>
            <a:r>
              <a:rPr lang="es-MX" sz="2400"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SisAT</a:t>
            </a:r>
            <a:r>
              <a:rPr lang="es-MX" sz="2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podrán incorporar en esta presentación los resultados de los indicadores actualizados en la quinta sesión ordinaria</a:t>
            </a:r>
            <a:r>
              <a:rPr lang="es-MX"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MX" sz="2400" b="1" dirty="0">
                <a:latin typeface="Arial" panose="020B0604020202020204" pitchFamily="34" charset="0"/>
                <a:cs typeface="Arial" panose="020B0604020202020204" pitchFamily="34" charset="0"/>
              </a:rPr>
              <a:t>y las que no estén en tal caso, muestran la información con los indicadores que han venido trabajando en sesiones de CTE. </a:t>
            </a:r>
            <a:endParaRPr lang="es-MX"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7837304"/>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287524" y="167686"/>
            <a:ext cx="8136904" cy="707886"/>
          </a:xfrm>
          <a:prstGeom prst="rect">
            <a:avLst/>
          </a:prstGeom>
        </p:spPr>
        <p:txBody>
          <a:bodyPr wrap="square">
            <a:spAutoFit/>
          </a:bodyPr>
          <a:lstStyle/>
          <a:p>
            <a:pPr marL="457200" indent="-457200">
              <a:buAutoNum type="arabicPeriod" startAt="9"/>
            </a:pPr>
            <a:r>
              <a:rPr lang="es-MX" sz="2000" b="1" dirty="0" smtClean="0">
                <a:solidFill>
                  <a:schemeClr val="bg1"/>
                </a:solidFill>
                <a:latin typeface="Arial" panose="020B0604020202020204" pitchFamily="34" charset="0"/>
                <a:cs typeface="Arial" panose="020B0604020202020204" pitchFamily="34" charset="0"/>
              </a:rPr>
              <a:t>A </a:t>
            </a:r>
            <a:r>
              <a:rPr lang="es-MX" sz="2000" b="1" dirty="0">
                <a:solidFill>
                  <a:schemeClr val="bg1"/>
                </a:solidFill>
                <a:latin typeface="Arial" panose="020B0604020202020204" pitchFamily="34" charset="0"/>
                <a:cs typeface="Arial" panose="020B0604020202020204" pitchFamily="34" charset="0"/>
              </a:rPr>
              <a:t>partir de los productos del </a:t>
            </a:r>
            <a:r>
              <a:rPr lang="es-MX" sz="2000" b="1" dirty="0" smtClean="0">
                <a:solidFill>
                  <a:schemeClr val="bg1"/>
                </a:solidFill>
                <a:latin typeface="Arial" panose="020B0604020202020204" pitchFamily="34" charset="0"/>
                <a:cs typeface="Arial" panose="020B0604020202020204" pitchFamily="34" charset="0"/>
              </a:rPr>
              <a:t>complemente</a:t>
            </a:r>
            <a:r>
              <a:rPr lang="es-MX" sz="2000" b="1" dirty="0" smtClean="0">
                <a:latin typeface="Arial" panose="020B0604020202020204" pitchFamily="34" charset="0"/>
                <a:cs typeface="Arial" panose="020B0604020202020204" pitchFamily="34" charset="0"/>
              </a:rPr>
              <a:t> </a:t>
            </a:r>
            <a:r>
              <a:rPr lang="es-MX" sz="2000" b="1" dirty="0">
                <a:solidFill>
                  <a:schemeClr val="bg1"/>
                </a:solidFill>
                <a:latin typeface="Arial" panose="020B0604020202020204" pitchFamily="34" charset="0"/>
                <a:cs typeface="Arial" panose="020B0604020202020204" pitchFamily="34" charset="0"/>
              </a:rPr>
              <a:t>el esquema escolar</a:t>
            </a:r>
            <a:r>
              <a:rPr lang="es-MX" sz="2000" dirty="0" smtClean="0">
                <a:solidFill>
                  <a:schemeClr val="bg1"/>
                </a:solidFill>
                <a:latin typeface="Arial" panose="020B0604020202020204" pitchFamily="34" charset="0"/>
                <a:cs typeface="Arial" panose="020B0604020202020204" pitchFamily="34" charset="0"/>
              </a:rPr>
              <a:t>:</a:t>
            </a:r>
            <a:endParaRPr lang="es-MX" sz="2000" dirty="0">
              <a:solidFill>
                <a:schemeClr val="bg1"/>
              </a:solidFill>
              <a:latin typeface="Arial" panose="020B0604020202020204" pitchFamily="34" charset="0"/>
              <a:cs typeface="Arial" panose="020B0604020202020204" pitchFamily="34" charset="0"/>
            </a:endParaRPr>
          </a:p>
        </p:txBody>
      </p:sp>
      <p:pic>
        <p:nvPicPr>
          <p:cNvPr id="9" name="8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654170">
            <a:off x="7207718" y="908959"/>
            <a:ext cx="1552871" cy="1468523"/>
          </a:xfrm>
          <a:prstGeom prst="rect">
            <a:avLst/>
          </a:prstGeom>
        </p:spPr>
      </p:pic>
      <p:pic>
        <p:nvPicPr>
          <p:cNvPr id="11" name="Picture 30" descr="http://static.wixstatic.com/media/acc663_2000fb5c00ef4db6b696726e5f553642.png_srz_210_201_85_22_0.50_1.20_0.00_png_sr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9294" y="21621"/>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3" name="12 CuadroTexto"/>
          <p:cNvSpPr txBox="1"/>
          <p:nvPr/>
        </p:nvSpPr>
        <p:spPr>
          <a:xfrm>
            <a:off x="7844495" y="382153"/>
            <a:ext cx="1188076" cy="369332"/>
          </a:xfrm>
          <a:prstGeom prst="rect">
            <a:avLst/>
          </a:prstGeom>
          <a:noFill/>
        </p:spPr>
        <p:txBody>
          <a:bodyPr wrap="square" rtlCol="0">
            <a:spAutoFit/>
          </a:bodyPr>
          <a:lstStyle/>
          <a:p>
            <a:r>
              <a:rPr lang="es-MX" dirty="0" smtClean="0"/>
              <a:t>Pp. 12</a:t>
            </a:r>
            <a:endParaRPr lang="es-MX" dirty="0"/>
          </a:p>
        </p:txBody>
      </p:sp>
      <p:pic>
        <p:nvPicPr>
          <p:cNvPr id="4" name="Imagen 3"/>
          <p:cNvPicPr>
            <a:picLocks noChangeAspect="1"/>
          </p:cNvPicPr>
          <p:nvPr/>
        </p:nvPicPr>
        <p:blipFill rotWithShape="1">
          <a:blip r:embed="rId4"/>
          <a:srcRect l="14579" t="50984" r="23436" b="23422"/>
          <a:stretch/>
        </p:blipFill>
        <p:spPr>
          <a:xfrm>
            <a:off x="-101705" y="1949181"/>
            <a:ext cx="9032571" cy="2581671"/>
          </a:xfrm>
          <a:prstGeom prst="rect">
            <a:avLst/>
          </a:prstGeom>
        </p:spPr>
      </p:pic>
      <p:sp>
        <p:nvSpPr>
          <p:cNvPr id="12" name="Rectángulo 11"/>
          <p:cNvSpPr/>
          <p:nvPr/>
        </p:nvSpPr>
        <p:spPr>
          <a:xfrm>
            <a:off x="195928" y="196289"/>
            <a:ext cx="7265766"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MX" sz="2400" b="1" dirty="0">
                <a:effectLst>
                  <a:outerShdw blurRad="38100" dist="38100" dir="2700000" algn="tl">
                    <a:srgbClr val="000000">
                      <a:alpha val="43137"/>
                    </a:srgbClr>
                  </a:outerShdw>
                </a:effectLst>
              </a:rPr>
              <a:t>13. Conforme cada escuela hace su presentación, </a:t>
            </a:r>
            <a:r>
              <a:rPr lang="es-MX" sz="2400" b="1" dirty="0">
                <a:solidFill>
                  <a:srgbClr val="FF0000"/>
                </a:solidFill>
                <a:effectLst>
                  <a:outerShdw blurRad="38100" dist="38100" dir="2700000" algn="tl">
                    <a:srgbClr val="000000">
                      <a:alpha val="43137"/>
                    </a:srgbClr>
                  </a:outerShdw>
                </a:effectLst>
              </a:rPr>
              <a:t>un docente registra en un pliego de papel,</a:t>
            </a:r>
            <a:r>
              <a:rPr lang="es-MX" sz="2400" b="1" dirty="0">
                <a:effectLst>
                  <a:outerShdw blurRad="38100" dist="38100" dir="2700000" algn="tl">
                    <a:srgbClr val="000000">
                      <a:alpha val="43137"/>
                    </a:srgbClr>
                  </a:outerShdw>
                </a:effectLst>
              </a:rPr>
              <a:t> a la vista de todos, los aspectos relevantes. </a:t>
            </a:r>
            <a:endParaRPr lang="es-MX" sz="2400" b="1" dirty="0">
              <a:effectLst>
                <a:outerShdw blurRad="38100" dist="38100" dir="2700000" algn="tl">
                  <a:srgbClr val="000000">
                    <a:alpha val="43137"/>
                  </a:srgbClr>
                </a:outerShdw>
              </a:effectLst>
            </a:endParaRPr>
          </a:p>
        </p:txBody>
      </p:sp>
      <p:sp>
        <p:nvSpPr>
          <p:cNvPr id="5" name="Rectángulo 4"/>
          <p:cNvSpPr/>
          <p:nvPr/>
        </p:nvSpPr>
        <p:spPr>
          <a:xfrm>
            <a:off x="195928" y="4573366"/>
            <a:ext cx="8726487" cy="193899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s-MX" sz="2400" b="1" dirty="0"/>
              <a:t>14. El director presenta, y deja a la vista de todos</a:t>
            </a:r>
            <a:r>
              <a:rPr lang="es-MX" sz="2400" b="1" dirty="0">
                <a:solidFill>
                  <a:srgbClr val="FF0000"/>
                </a:solidFill>
                <a:effectLst>
                  <a:outerShdw blurRad="38100" dist="38100" dir="2700000" algn="tl">
                    <a:srgbClr val="000000">
                      <a:alpha val="43137"/>
                    </a:srgbClr>
                  </a:outerShdw>
                </a:effectLst>
              </a:rPr>
              <a:t>, el registro de los compromisos establecidos por grado o ciclo en la cuarta sesión ordinaria,</a:t>
            </a:r>
            <a:r>
              <a:rPr lang="es-MX" sz="2400" b="1" dirty="0"/>
              <a:t> y solicita al grupo que, en función de la información presentada y de las evidencias ofrecidas, </a:t>
            </a:r>
            <a:r>
              <a:rPr lang="es-MX" sz="2400" b="1" dirty="0">
                <a:solidFill>
                  <a:srgbClr val="FF0000"/>
                </a:solidFill>
                <a:effectLst>
                  <a:outerShdw blurRad="38100" dist="38100" dir="2700000" algn="tl">
                    <a:srgbClr val="000000">
                      <a:alpha val="43137"/>
                    </a:srgbClr>
                  </a:outerShdw>
                </a:effectLst>
              </a:rPr>
              <a:t>realice un primer análisis de lo alcanzado en el cumplimiento de estos acuerdos</a:t>
            </a:r>
            <a:r>
              <a:rPr lang="es-MX" sz="2400" b="1" dirty="0"/>
              <a:t>. </a:t>
            </a:r>
          </a:p>
        </p:txBody>
      </p:sp>
    </p:spTree>
    <p:extLst>
      <p:ext uri="{BB962C8B-B14F-4D97-AF65-F5344CB8AC3E}">
        <p14:creationId xmlns:p14="http://schemas.microsoft.com/office/powerpoint/2010/main" val="2989726915"/>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0" descr="http://static.wixstatic.com/media/acc663_2000fb5c00ef4db6b696726e5f553642.png_srz_210_201_85_22_0.50_1.20_0.00_png_sr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9294" y="21621"/>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7" name="6 CuadroTexto"/>
          <p:cNvSpPr txBox="1"/>
          <p:nvPr/>
        </p:nvSpPr>
        <p:spPr>
          <a:xfrm>
            <a:off x="7844495" y="382153"/>
            <a:ext cx="1188076" cy="369332"/>
          </a:xfrm>
          <a:prstGeom prst="rect">
            <a:avLst/>
          </a:prstGeom>
          <a:noFill/>
        </p:spPr>
        <p:txBody>
          <a:bodyPr wrap="square" rtlCol="0">
            <a:spAutoFit/>
          </a:bodyPr>
          <a:lstStyle/>
          <a:p>
            <a:r>
              <a:rPr lang="es-MX" dirty="0" smtClean="0"/>
              <a:t>Pp. 12</a:t>
            </a:r>
            <a:endParaRPr lang="es-MX" dirty="0"/>
          </a:p>
        </p:txBody>
      </p:sp>
      <p:pic>
        <p:nvPicPr>
          <p:cNvPr id="17410" name="Picture 2" descr="http://www.gif-animados.net/gifs/lcolor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15466" y="6289080"/>
            <a:ext cx="8615400" cy="285524"/>
          </a:xfrm>
          <a:prstGeom prst="rect">
            <a:avLst/>
          </a:prstGeom>
          <a:noFill/>
          <a:extLst>
            <a:ext uri="{909E8E84-426E-40DD-AFC4-6F175D3DCCD1}">
              <a14:hiddenFill xmlns:a14="http://schemas.microsoft.com/office/drawing/2010/main">
                <a:solidFill>
                  <a:srgbClr val="FFFFFF"/>
                </a:solidFill>
              </a14:hiddenFill>
            </a:ext>
          </a:extLst>
        </p:spPr>
      </p:pic>
      <p:sp>
        <p:nvSpPr>
          <p:cNvPr id="5" name="Rectángulo 4"/>
          <p:cNvSpPr/>
          <p:nvPr/>
        </p:nvSpPr>
        <p:spPr>
          <a:xfrm>
            <a:off x="308840" y="151320"/>
            <a:ext cx="6999464" cy="1569660"/>
          </a:xfrm>
          <a:prstGeom prst="rect">
            <a:avLst/>
          </a:prstGeom>
        </p:spPr>
        <p:txBody>
          <a:bodyPr wrap="square">
            <a:spAutoFit/>
          </a:bodyPr>
          <a:lstStyle/>
          <a:p>
            <a:r>
              <a:rPr lang="es-MX" sz="2400" b="1" dirty="0"/>
              <a:t>15. Solicita que reflexionen sobre las </a:t>
            </a:r>
            <a:r>
              <a:rPr lang="es-MX" sz="2400" b="1" dirty="0">
                <a:solidFill>
                  <a:srgbClr val="FF0000"/>
                </a:solidFill>
                <a:effectLst>
                  <a:outerShdw blurRad="38100" dist="38100" dir="2700000" algn="tl">
                    <a:srgbClr val="000000">
                      <a:alpha val="43137"/>
                    </a:srgbClr>
                  </a:outerShdw>
                </a:effectLst>
              </a:rPr>
              <a:t>razones y causas que motivaron el cumplimiento o no de los compromisos</a:t>
            </a:r>
            <a:r>
              <a:rPr lang="es-MX" sz="2400" b="1" dirty="0"/>
              <a:t>, que compartan en plenaria y elaboren un listado con ellas. </a:t>
            </a:r>
          </a:p>
        </p:txBody>
      </p:sp>
      <p:pic>
        <p:nvPicPr>
          <p:cNvPr id="14" name="8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8" y="2930580"/>
            <a:ext cx="3651827" cy="3358500"/>
          </a:xfrm>
          <a:prstGeom prst="rect">
            <a:avLst/>
          </a:prstGeom>
        </p:spPr>
      </p:pic>
      <p:pic>
        <p:nvPicPr>
          <p:cNvPr id="1030" name="Picture 6" descr="Imagen relaciona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9296" y="1720574"/>
            <a:ext cx="4320480" cy="432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874415"/>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268633" y="360238"/>
            <a:ext cx="7128792" cy="1938992"/>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es-MX" sz="2000" b="1" dirty="0">
                <a:latin typeface="Arial" panose="020B0604020202020204" pitchFamily="34" charset="0"/>
                <a:cs typeface="Arial" panose="020B0604020202020204" pitchFamily="34" charset="0"/>
              </a:rPr>
              <a:t>16. Pida al grupo que se organicen en equipos, por grado o ciclo escolar, para </a:t>
            </a:r>
            <a:r>
              <a:rPr lang="es-MX" sz="2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compartir a los integrantes su experiencia en la implementación de las acciones acordadas</a:t>
            </a:r>
            <a:r>
              <a:rPr lang="es-MX" sz="2000" b="1" dirty="0">
                <a:latin typeface="Arial" panose="020B0604020202020204" pitchFamily="34" charset="0"/>
                <a:cs typeface="Arial" panose="020B0604020202020204" pitchFamily="34" charset="0"/>
              </a:rPr>
              <a:t>, que apoyen su exposición con las evidencias que hayan reunido (cuadernos, registros, evaluaciones, indicadores trabajados en CTE, etc</a:t>
            </a:r>
            <a:r>
              <a:rPr lang="es-MX" sz="2000" b="1" dirty="0" smtClean="0">
                <a:latin typeface="Arial" panose="020B0604020202020204" pitchFamily="34" charset="0"/>
                <a:cs typeface="Arial" panose="020B0604020202020204" pitchFamily="34" charset="0"/>
              </a:rPr>
              <a:t>.).</a:t>
            </a:r>
          </a:p>
        </p:txBody>
      </p:sp>
      <p:pic>
        <p:nvPicPr>
          <p:cNvPr id="10" name="9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102542">
            <a:off x="7474012" y="1012929"/>
            <a:ext cx="1555167" cy="1515030"/>
          </a:xfrm>
          <a:prstGeom prst="rect">
            <a:avLst/>
          </a:prstGeom>
        </p:spPr>
      </p:pic>
      <p:pic>
        <p:nvPicPr>
          <p:cNvPr id="11" name="Picture 30" descr="http://static.wixstatic.com/media/acc663_2000fb5c00ef4db6b696726e5f553642.png_srz_210_201_85_22_0.50_1.20_0.00_png_sr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0809" y="0"/>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2" name="11 CuadroTexto"/>
          <p:cNvSpPr txBox="1"/>
          <p:nvPr/>
        </p:nvSpPr>
        <p:spPr>
          <a:xfrm>
            <a:off x="7684762" y="384723"/>
            <a:ext cx="1341571" cy="369332"/>
          </a:xfrm>
          <a:prstGeom prst="rect">
            <a:avLst/>
          </a:prstGeom>
          <a:noFill/>
        </p:spPr>
        <p:txBody>
          <a:bodyPr wrap="square" rtlCol="0">
            <a:spAutoFit/>
          </a:bodyPr>
          <a:lstStyle/>
          <a:p>
            <a:r>
              <a:rPr lang="es-MX" dirty="0" smtClean="0"/>
              <a:t>Página 11</a:t>
            </a:r>
            <a:endParaRPr lang="es-MX" dirty="0"/>
          </a:p>
        </p:txBody>
      </p:sp>
      <p:sp>
        <p:nvSpPr>
          <p:cNvPr id="2" name="Rectángulo 1"/>
          <p:cNvSpPr/>
          <p:nvPr/>
        </p:nvSpPr>
        <p:spPr>
          <a:xfrm>
            <a:off x="191706" y="2585906"/>
            <a:ext cx="8486086" cy="156966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es-MX" sz="2400" b="1" dirty="0">
                <a:latin typeface="Arial" panose="020B0604020202020204" pitchFamily="34" charset="0"/>
                <a:cs typeface="Arial" panose="020B0604020202020204" pitchFamily="34" charset="0"/>
              </a:rPr>
              <a:t>Una manera de organizar su presentación es considerar </a:t>
            </a:r>
            <a:r>
              <a:rPr lang="es-MX" sz="2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las siguientes preguntas</a:t>
            </a:r>
            <a:r>
              <a:rPr lang="es-MX" sz="2400" b="1" dirty="0">
                <a:latin typeface="Arial" panose="020B0604020202020204" pitchFamily="34" charset="0"/>
                <a:cs typeface="Arial" panose="020B0604020202020204" pitchFamily="34" charset="0"/>
              </a:rPr>
              <a:t>, teniendo presente que no se trata de darles respuesta sino argumentar su exposición a partir de ellas</a:t>
            </a:r>
            <a:r>
              <a:rPr lang="es-MX" dirty="0">
                <a:latin typeface="Arial" panose="020B0604020202020204" pitchFamily="34" charset="0"/>
                <a:cs typeface="Arial" panose="020B0604020202020204" pitchFamily="34" charset="0"/>
              </a:rPr>
              <a:t>.</a:t>
            </a:r>
            <a:endParaRPr lang="es-MX"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rotWithShape="1">
          <a:blip r:embed="rId4"/>
          <a:srcRect l="21774" t="60828" r="22882" b="15547"/>
          <a:stretch/>
        </p:blipFill>
        <p:spPr>
          <a:xfrm>
            <a:off x="0" y="4293096"/>
            <a:ext cx="8840997" cy="2121839"/>
          </a:xfrm>
          <a:prstGeom prst="rect">
            <a:avLst/>
          </a:prstGeom>
        </p:spPr>
      </p:pic>
    </p:spTree>
    <p:extLst>
      <p:ext uri="{BB962C8B-B14F-4D97-AF65-F5344CB8AC3E}">
        <p14:creationId xmlns:p14="http://schemas.microsoft.com/office/powerpoint/2010/main" val="2322687241"/>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11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48" y="-218324"/>
            <a:ext cx="9782091" cy="7535756"/>
          </a:xfrm>
          <a:prstGeom prst="rect">
            <a:avLst/>
          </a:prstGeom>
        </p:spPr>
      </p:pic>
      <p:pic>
        <p:nvPicPr>
          <p:cNvPr id="5" name="Picture 30" descr="http://static.wixstatic.com/media/acc663_2000fb5c00ef4db6b696726e5f553642.png_srz_210_201_85_22_0.50_1.20_0.00_png_sr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4404" y="0"/>
            <a:ext cx="1341572" cy="1090396"/>
          </a:xfrm>
          <a:prstGeom prst="rect">
            <a:avLst/>
          </a:prstGeom>
          <a:noFill/>
          <a:extLst>
            <a:ext uri="{909E8E84-426E-40DD-AFC4-6F175D3DCCD1}">
              <a14:hiddenFill xmlns:a14="http://schemas.microsoft.com/office/drawing/2010/main">
                <a:solidFill>
                  <a:srgbClr val="FFFFFF"/>
                </a:solidFill>
              </a14:hiddenFill>
            </a:ext>
          </a:extLst>
        </p:spPr>
      </p:pic>
      <p:pic>
        <p:nvPicPr>
          <p:cNvPr id="10" name="9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4770" y="4221088"/>
            <a:ext cx="1263035" cy="163454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6" name="15 CuadroTexto"/>
          <p:cNvSpPr txBox="1"/>
          <p:nvPr/>
        </p:nvSpPr>
        <p:spPr>
          <a:xfrm>
            <a:off x="7934770" y="336963"/>
            <a:ext cx="828092" cy="369332"/>
          </a:xfrm>
          <a:prstGeom prst="rect">
            <a:avLst/>
          </a:prstGeom>
          <a:noFill/>
        </p:spPr>
        <p:txBody>
          <a:bodyPr wrap="square" rtlCol="0">
            <a:spAutoFit/>
          </a:bodyPr>
          <a:lstStyle/>
          <a:p>
            <a:r>
              <a:rPr lang="es-MX" dirty="0" smtClean="0"/>
              <a:t>Pp. 21</a:t>
            </a:r>
            <a:endParaRPr lang="es-MX" dirty="0"/>
          </a:p>
        </p:txBody>
      </p:sp>
      <p:sp>
        <p:nvSpPr>
          <p:cNvPr id="2" name="Rectángulo 1"/>
          <p:cNvSpPr/>
          <p:nvPr/>
        </p:nvSpPr>
        <p:spPr>
          <a:xfrm>
            <a:off x="-37848" y="554032"/>
            <a:ext cx="9362376" cy="6124754"/>
          </a:xfrm>
          <a:prstGeom prst="rect">
            <a:avLst/>
          </a:prstGeom>
        </p:spPr>
        <p:txBody>
          <a:bodyPr wrap="square">
            <a:spAutoFit/>
          </a:bodyPr>
          <a:lstStyle/>
          <a:p>
            <a:r>
              <a:rPr lang="es-MX" sz="2800" dirty="0"/>
              <a:t>El tiempo de participación por docente dependerá del número de integrantes del equipo. Es recomendable </a:t>
            </a:r>
            <a:r>
              <a:rPr lang="es-MX" sz="2800" dirty="0">
                <a:solidFill>
                  <a:srgbClr val="FF0000"/>
                </a:solidFill>
                <a:effectLst>
                  <a:outerShdw blurRad="38100" dist="38100" dir="2700000" algn="tl">
                    <a:srgbClr val="000000">
                      <a:alpha val="43137"/>
                    </a:srgbClr>
                  </a:outerShdw>
                </a:effectLst>
              </a:rPr>
              <a:t>no rebasar los 5 minutos por cada uno</a:t>
            </a:r>
            <a:r>
              <a:rPr lang="es-MX" sz="2800" dirty="0"/>
              <a:t>, para asegurar que todos tengan oportunidad de compartir su experiencia. Para ello, compartan lo más relevante y eviten redundar o desviarse del tema</a:t>
            </a:r>
            <a:r>
              <a:rPr lang="es-MX" sz="2800" dirty="0" smtClean="0"/>
              <a:t>.</a:t>
            </a:r>
          </a:p>
          <a:p>
            <a:endParaRPr lang="es-MX" sz="2800" dirty="0"/>
          </a:p>
          <a:p>
            <a:r>
              <a:rPr lang="es-MX" sz="2800" dirty="0"/>
              <a:t>17. Conforme cada docente realiza su presentación a su equipo, </a:t>
            </a:r>
            <a:r>
              <a:rPr lang="es-MX" sz="2800" dirty="0">
                <a:solidFill>
                  <a:srgbClr val="FF0000"/>
                </a:solidFill>
              </a:rPr>
              <a:t>un integrante registra los desafíos externados a partir de lo que no funcionó durante la aplicación de la estrategia</a:t>
            </a:r>
            <a:r>
              <a:rPr lang="es-MX" sz="2800" dirty="0"/>
              <a:t>. </a:t>
            </a:r>
            <a:endParaRPr lang="es-MX" sz="2800" dirty="0" smtClean="0"/>
          </a:p>
          <a:p>
            <a:endParaRPr lang="es-MX" sz="2800" dirty="0"/>
          </a:p>
          <a:p>
            <a:r>
              <a:rPr lang="es-MX" sz="2800" dirty="0" smtClean="0"/>
              <a:t>18</a:t>
            </a:r>
            <a:r>
              <a:rPr lang="es-MX" sz="2800" dirty="0"/>
              <a:t>. Al concluir, planteen preguntas con respecto a lo compartido, </a:t>
            </a:r>
            <a:r>
              <a:rPr lang="es-MX" sz="2800" dirty="0">
                <a:solidFill>
                  <a:srgbClr val="FF0000"/>
                </a:solidFill>
              </a:rPr>
              <a:t>analicen las causas por las que no se llegó a cumplir el propósito de las actividades y ofrezcan propuestas que contribuyan a enriquecer la experiencia</a:t>
            </a:r>
            <a:r>
              <a:rPr lang="es-MX" sz="2800" dirty="0"/>
              <a:t>.</a:t>
            </a:r>
          </a:p>
        </p:txBody>
      </p:sp>
    </p:spTree>
    <p:extLst>
      <p:ext uri="{BB962C8B-B14F-4D97-AF65-F5344CB8AC3E}">
        <p14:creationId xmlns:p14="http://schemas.microsoft.com/office/powerpoint/2010/main" val="4290752065"/>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0629"/>
            <a:ext cx="9144000" cy="6858000"/>
          </a:xfrm>
          <a:prstGeom prst="rect">
            <a:avLst/>
          </a:prstGeom>
        </p:spPr>
      </p:pic>
      <p:pic>
        <p:nvPicPr>
          <p:cNvPr id="4" name="3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665" y="5373216"/>
            <a:ext cx="6336704" cy="880492"/>
          </a:xfrm>
          <a:prstGeom prst="rect">
            <a:avLst/>
          </a:prstGeom>
        </p:spPr>
      </p:pic>
      <p:sp>
        <p:nvSpPr>
          <p:cNvPr id="6" name="5 Rectángulo"/>
          <p:cNvSpPr/>
          <p:nvPr/>
        </p:nvSpPr>
        <p:spPr>
          <a:xfrm>
            <a:off x="1341796" y="1492041"/>
            <a:ext cx="6480720" cy="1292662"/>
          </a:xfrm>
          <a:prstGeom prst="rect">
            <a:avLst/>
          </a:prstGeom>
        </p:spPr>
        <p:txBody>
          <a:bodyPr wrap="square">
            <a:spAutoFit/>
          </a:bodyPr>
          <a:lstStyle/>
          <a:p>
            <a:pPr algn="ctr"/>
            <a:r>
              <a:rPr lang="es-MX" sz="2600" b="1" dirty="0">
                <a:solidFill>
                  <a:schemeClr val="bg1"/>
                </a:solidFill>
                <a:effectLst>
                  <a:outerShdw blurRad="38100" dist="38100" dir="2700000" algn="tl">
                    <a:srgbClr val="000000">
                      <a:alpha val="43137"/>
                    </a:srgbClr>
                  </a:outerShdw>
                </a:effectLst>
              </a:rPr>
              <a:t>Aprendizaje entre escuelas, una propuesta  de desarrollo profesional para la mejora  de las prácticas docentes</a:t>
            </a:r>
          </a:p>
        </p:txBody>
      </p:sp>
    </p:spTree>
    <p:extLst>
      <p:ext uri="{BB962C8B-B14F-4D97-AF65-F5344CB8AC3E}">
        <p14:creationId xmlns:p14="http://schemas.microsoft.com/office/powerpoint/2010/main" val="4054970243"/>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0" descr="http://static.wixstatic.com/media/acc663_2000fb5c00ef4db6b696726e5f553642.png_srz_210_201_85_22_0.50_1.20_0.00_png_sr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4404" y="-37660"/>
            <a:ext cx="1341572" cy="1090396"/>
          </a:xfrm>
          <a:prstGeom prst="rect">
            <a:avLst/>
          </a:prstGeom>
          <a:noFill/>
          <a:extLst>
            <a:ext uri="{909E8E84-426E-40DD-AFC4-6F175D3DCCD1}">
              <a14:hiddenFill xmlns:a14="http://schemas.microsoft.com/office/drawing/2010/main">
                <a:solidFill>
                  <a:srgbClr val="FFFFFF"/>
                </a:solidFill>
              </a14:hiddenFill>
            </a:ext>
          </a:extLst>
        </p:spPr>
      </p:pic>
      <p:pic>
        <p:nvPicPr>
          <p:cNvPr id="4" name="3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478"/>
            <a:ext cx="9144000" cy="1062214"/>
          </a:xfrm>
          <a:prstGeom prst="rect">
            <a:avLst/>
          </a:prstGeom>
        </p:spPr>
      </p:pic>
      <p:sp>
        <p:nvSpPr>
          <p:cNvPr id="8" name="7 Rectángulo"/>
          <p:cNvSpPr/>
          <p:nvPr/>
        </p:nvSpPr>
        <p:spPr>
          <a:xfrm>
            <a:off x="323528" y="260019"/>
            <a:ext cx="7675499" cy="523220"/>
          </a:xfrm>
          <a:prstGeom prst="rect">
            <a:avLst/>
          </a:prstGeom>
        </p:spPr>
        <p:txBody>
          <a:bodyPr wrap="none">
            <a:spAutoFit/>
          </a:bodyPr>
          <a:lstStyle/>
          <a:p>
            <a:r>
              <a:rPr lang="es-MX" b="1" dirty="0">
                <a:latin typeface="Arial" panose="020B0604020202020204" pitchFamily="34" charset="0"/>
                <a:cs typeface="Arial" panose="020B0604020202020204" pitchFamily="34" charset="0"/>
              </a:rPr>
              <a:t>¿Cómo lo vamos a hacer? ¿Qué requerimos fortalecer o modificar</a:t>
            </a:r>
            <a:r>
              <a:rPr lang="es-MX" sz="2800" b="1" dirty="0">
                <a:solidFill>
                  <a:schemeClr val="bg1"/>
                </a:solidFill>
                <a:latin typeface="Arial" panose="020B0604020202020204" pitchFamily="34" charset="0"/>
                <a:cs typeface="Arial" panose="020B0604020202020204" pitchFamily="34" charset="0"/>
              </a:rPr>
              <a:t>?</a:t>
            </a:r>
            <a:endParaRPr lang="es-MX" sz="2800" b="1" dirty="0">
              <a:solidFill>
                <a:schemeClr val="bg1"/>
              </a:solidFill>
            </a:endParaRPr>
          </a:p>
        </p:txBody>
      </p:sp>
      <p:sp>
        <p:nvSpPr>
          <p:cNvPr id="9" name="8 CuadroTexto"/>
          <p:cNvSpPr txBox="1"/>
          <p:nvPr/>
        </p:nvSpPr>
        <p:spPr>
          <a:xfrm>
            <a:off x="7934770" y="336963"/>
            <a:ext cx="828092" cy="369332"/>
          </a:xfrm>
          <a:prstGeom prst="rect">
            <a:avLst/>
          </a:prstGeom>
          <a:noFill/>
        </p:spPr>
        <p:txBody>
          <a:bodyPr wrap="square" rtlCol="0">
            <a:spAutoFit/>
          </a:bodyPr>
          <a:lstStyle/>
          <a:p>
            <a:r>
              <a:rPr lang="es-MX" dirty="0" smtClean="0"/>
              <a:t>Pp. 28</a:t>
            </a:r>
            <a:endParaRPr lang="es-MX" dirty="0"/>
          </a:p>
        </p:txBody>
      </p:sp>
      <p:pic>
        <p:nvPicPr>
          <p:cNvPr id="7" name="6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520" y="977152"/>
            <a:ext cx="3346223" cy="4037577"/>
          </a:xfrm>
          <a:prstGeom prst="rect">
            <a:avLst/>
          </a:prstGeom>
        </p:spPr>
      </p:pic>
      <p:sp>
        <p:nvSpPr>
          <p:cNvPr id="2" name="Rectángulo 1"/>
          <p:cNvSpPr/>
          <p:nvPr/>
        </p:nvSpPr>
        <p:spPr>
          <a:xfrm>
            <a:off x="2915816" y="1322232"/>
            <a:ext cx="6130160" cy="4401205"/>
          </a:xfrm>
          <a:prstGeom prst="rect">
            <a:avLst/>
          </a:prstGeom>
        </p:spPr>
        <p:txBody>
          <a:bodyPr wrap="square">
            <a:spAutoFit/>
          </a:bodyPr>
          <a:lstStyle/>
          <a:p>
            <a:r>
              <a:rPr lang="es-MX" sz="2800" b="1" dirty="0"/>
              <a:t>19. Con base en los desafíos registrados y en la información vertida durante la presentación, como equipo, </a:t>
            </a:r>
            <a:r>
              <a:rPr lang="es-MX" sz="2800" b="1" dirty="0" smtClean="0">
                <a:solidFill>
                  <a:srgbClr val="FF0000"/>
                </a:solidFill>
              </a:rPr>
              <a:t>analicen y propongan formas de intervención </a:t>
            </a:r>
            <a:r>
              <a:rPr lang="es-MX" sz="2800" b="1" dirty="0" smtClean="0">
                <a:solidFill>
                  <a:srgbClr val="FF0000"/>
                </a:solidFill>
                <a:effectLst>
                  <a:outerShdw blurRad="38100" dist="38100" dir="2700000" algn="tl">
                    <a:srgbClr val="000000">
                      <a:alpha val="43137"/>
                    </a:srgbClr>
                  </a:outerShdw>
                </a:effectLst>
              </a:rPr>
              <a:t>y/o </a:t>
            </a:r>
            <a:r>
              <a:rPr lang="es-MX" sz="2800" b="1" dirty="0">
                <a:solidFill>
                  <a:srgbClr val="FF0000"/>
                </a:solidFill>
                <a:effectLst>
                  <a:outerShdw blurRad="38100" dist="38100" dir="2700000" algn="tl">
                    <a:srgbClr val="000000">
                      <a:alpha val="43137"/>
                    </a:srgbClr>
                  </a:outerShdw>
                </a:effectLst>
              </a:rPr>
              <a:t>recursos educativos que contribuyan a lograr que la estrategia permita resolver la problemática </a:t>
            </a:r>
            <a:r>
              <a:rPr lang="es-MX" sz="2800" b="1" dirty="0"/>
              <a:t>por la cual se recomendó. Propongan una forma de registrar el producto al que lleguen como equipo. </a:t>
            </a:r>
          </a:p>
        </p:txBody>
      </p:sp>
      <p:pic>
        <p:nvPicPr>
          <p:cNvPr id="14" name="Picture 2" descr="Resultado de imagen para cumplir meta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797152"/>
            <a:ext cx="2753853" cy="2036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9079489"/>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redondeado"/>
          <p:cNvSpPr/>
          <p:nvPr/>
        </p:nvSpPr>
        <p:spPr>
          <a:xfrm>
            <a:off x="-108520" y="868177"/>
            <a:ext cx="9077748" cy="5832648"/>
          </a:xfrm>
          <a:prstGeom prst="roundRect">
            <a:avLst/>
          </a:prstGeom>
          <a:solidFill>
            <a:srgbClr val="FFF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MX" sz="2800" dirty="0" smtClean="0">
                <a:solidFill>
                  <a:schemeClr val="tx1"/>
                </a:solidFill>
              </a:rPr>
              <a:t>20</a:t>
            </a:r>
            <a:r>
              <a:rPr lang="es-MX" sz="2800" dirty="0">
                <a:solidFill>
                  <a:schemeClr val="tx1"/>
                </a:solidFill>
              </a:rPr>
              <a:t>. Establezcan los compromisos respecto a las propuestas de intervención que implementarán en su aula </a:t>
            </a:r>
            <a:r>
              <a:rPr lang="es-MX" sz="2800" b="1" dirty="0">
                <a:solidFill>
                  <a:srgbClr val="FF0000"/>
                </a:solidFill>
                <a:effectLst>
                  <a:outerShdw blurRad="38100" dist="38100" dir="2700000" algn="tl">
                    <a:srgbClr val="000000">
                      <a:alpha val="43137"/>
                    </a:srgbClr>
                  </a:outerShdw>
                </a:effectLst>
              </a:rPr>
              <a:t>durante las semanas que restan hasta el término del ciclo escolar; </a:t>
            </a:r>
            <a:r>
              <a:rPr lang="es-MX" sz="2800" dirty="0">
                <a:solidFill>
                  <a:schemeClr val="tx1"/>
                </a:solidFill>
              </a:rPr>
              <a:t>cómo medirán los avances y darán cuenta de los resultados alcanzados con tales acciones durante la rendición de cuentas en la octava sesión de CTE. </a:t>
            </a:r>
            <a:endParaRPr lang="es-MX" sz="2800" dirty="0" smtClean="0">
              <a:solidFill>
                <a:schemeClr val="tx1"/>
              </a:solidFill>
            </a:endParaRPr>
          </a:p>
          <a:p>
            <a:pPr algn="just"/>
            <a:r>
              <a:rPr lang="es-MX" sz="2800" dirty="0" smtClean="0">
                <a:solidFill>
                  <a:schemeClr val="tx1"/>
                </a:solidFill>
              </a:rPr>
              <a:t>➤ </a:t>
            </a:r>
            <a:r>
              <a:rPr lang="es-MX" sz="2800" dirty="0">
                <a:solidFill>
                  <a:srgbClr val="FF0000"/>
                </a:solidFill>
                <a:effectLst>
                  <a:outerShdw blurRad="38100" dist="38100" dir="2700000" algn="tl">
                    <a:srgbClr val="000000">
                      <a:alpha val="43137"/>
                    </a:srgbClr>
                  </a:outerShdw>
                </a:effectLst>
              </a:rPr>
              <a:t>Entreguen el registro de estos acuerdos al director </a:t>
            </a:r>
            <a:r>
              <a:rPr lang="es-MX" sz="2800" dirty="0">
                <a:solidFill>
                  <a:schemeClr val="tx1"/>
                </a:solidFill>
              </a:rPr>
              <a:t>de cada escuela, junto con las situaciones que, en su opinión, no pudieron solventar con el trabajo entre pares y que requieren el apoyo de una asesoría externa.</a:t>
            </a:r>
            <a:endParaRPr lang="es-MX" sz="2800" dirty="0">
              <a:solidFill>
                <a:schemeClr val="tx1"/>
              </a:solidFill>
            </a:endParaRPr>
          </a:p>
        </p:txBody>
      </p:sp>
      <p:pic>
        <p:nvPicPr>
          <p:cNvPr id="5" name="Picture 30" descr="http://static.wixstatic.com/media/acc663_2000fb5c00ef4db6b696726e5f553642.png_srz_210_201_85_22_0.50_1.20_0.00_png_sr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4404" y="-37660"/>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122882" y="118526"/>
            <a:ext cx="7350120" cy="954107"/>
          </a:xfrm>
          <a:prstGeom prst="rect">
            <a:avLst/>
          </a:prstGeom>
        </p:spPr>
        <p:txBody>
          <a:bodyPr wrap="square">
            <a:spAutoFit/>
          </a:bodyPr>
          <a:lstStyle/>
          <a:p>
            <a:pPr algn="ctr"/>
            <a:r>
              <a:rPr lang="es-MX" sz="2800" dirty="0">
                <a:solidFill>
                  <a:srgbClr val="FF0000"/>
                </a:solidFill>
                <a:effectLst>
                  <a:outerShdw blurRad="38100" dist="38100" dir="2700000" algn="tl">
                    <a:srgbClr val="000000">
                      <a:alpha val="43137"/>
                    </a:srgbClr>
                  </a:outerShdw>
                </a:effectLst>
              </a:rPr>
              <a:t>Toma de acuerdos sobre la implementación de acciones</a:t>
            </a:r>
            <a:endParaRPr lang="es-MX" sz="2800" dirty="0">
              <a:solidFill>
                <a:srgbClr val="FF0000"/>
              </a:solidFill>
              <a:effectLst>
                <a:outerShdw blurRad="38100" dist="38100" dir="2700000" algn="tl">
                  <a:srgbClr val="000000">
                    <a:alpha val="43137"/>
                  </a:srgbClr>
                </a:outerShdw>
              </a:effectLst>
            </a:endParaRPr>
          </a:p>
        </p:txBody>
      </p:sp>
      <p:sp>
        <p:nvSpPr>
          <p:cNvPr id="6" name="5 CuadroTexto"/>
          <p:cNvSpPr txBox="1"/>
          <p:nvPr/>
        </p:nvSpPr>
        <p:spPr>
          <a:xfrm>
            <a:off x="7781152" y="336963"/>
            <a:ext cx="1188076" cy="369332"/>
          </a:xfrm>
          <a:prstGeom prst="rect">
            <a:avLst/>
          </a:prstGeom>
          <a:noFill/>
        </p:spPr>
        <p:txBody>
          <a:bodyPr wrap="square" rtlCol="0">
            <a:spAutoFit/>
          </a:bodyPr>
          <a:lstStyle/>
          <a:p>
            <a:r>
              <a:rPr lang="es-MX" dirty="0" smtClean="0"/>
              <a:t>Página 12</a:t>
            </a:r>
            <a:endParaRPr lang="es-MX" dirty="0"/>
          </a:p>
        </p:txBody>
      </p:sp>
    </p:spTree>
    <p:extLst>
      <p:ext uri="{BB962C8B-B14F-4D97-AF65-F5344CB8AC3E}">
        <p14:creationId xmlns:p14="http://schemas.microsoft.com/office/powerpoint/2010/main" val="4078262972"/>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nvGraphicFramePr>
        <p:xfrm>
          <a:off x="0" y="116632"/>
          <a:ext cx="9144000" cy="67413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50" name="Picture 2" descr="Resultado de imagen para comparti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18" y="116632"/>
            <a:ext cx="3264297" cy="1632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92961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a 2"/>
          <p:cNvGraphicFramePr/>
          <p:nvPr/>
        </p:nvGraphicFramePr>
        <p:xfrm>
          <a:off x="0" y="335846"/>
          <a:ext cx="9144000" cy="65221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47801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8"/>
            <a:ext cx="9144000" cy="1062214"/>
          </a:xfrm>
          <a:prstGeom prst="rect">
            <a:avLst/>
          </a:prstGeom>
        </p:spPr>
      </p:pic>
      <p:sp>
        <p:nvSpPr>
          <p:cNvPr id="5" name="4 CuadroTexto"/>
          <p:cNvSpPr txBox="1"/>
          <p:nvPr/>
        </p:nvSpPr>
        <p:spPr>
          <a:xfrm>
            <a:off x="323528" y="229241"/>
            <a:ext cx="4896544" cy="584775"/>
          </a:xfrm>
          <a:prstGeom prst="rect">
            <a:avLst/>
          </a:prstGeom>
          <a:noFill/>
        </p:spPr>
        <p:txBody>
          <a:bodyPr wrap="square" rtlCol="0">
            <a:spAutoFit/>
          </a:bodyPr>
          <a:lstStyle/>
          <a:p>
            <a:r>
              <a:rPr lang="es-MX" sz="3200" b="1" dirty="0">
                <a:solidFill>
                  <a:schemeClr val="bg1"/>
                </a:solidFill>
              </a:rPr>
              <a:t>G</a:t>
            </a:r>
            <a:r>
              <a:rPr lang="es-MX" sz="3200" b="1" dirty="0" smtClean="0">
                <a:solidFill>
                  <a:schemeClr val="bg1"/>
                </a:solidFill>
              </a:rPr>
              <a:t>racias por compartir…</a:t>
            </a:r>
            <a:endParaRPr lang="es-MX" sz="3200" b="1" dirty="0">
              <a:solidFill>
                <a:schemeClr val="bg1"/>
              </a:solidFill>
            </a:endParaRPr>
          </a:p>
        </p:txBody>
      </p:sp>
      <p:pic>
        <p:nvPicPr>
          <p:cNvPr id="7" name="Imagen 6"/>
          <p:cNvPicPr>
            <a:picLocks noChangeAspect="1"/>
          </p:cNvPicPr>
          <p:nvPr/>
        </p:nvPicPr>
        <p:blipFill rotWithShape="1">
          <a:blip r:embed="rId3"/>
          <a:srcRect l="20669" t="59844" r="23434" b="17516"/>
          <a:stretch/>
        </p:blipFill>
        <p:spPr>
          <a:xfrm>
            <a:off x="-108520" y="1939527"/>
            <a:ext cx="9070402" cy="2065537"/>
          </a:xfrm>
          <a:prstGeom prst="rect">
            <a:avLst/>
          </a:prstGeom>
        </p:spPr>
      </p:pic>
      <p:pic>
        <p:nvPicPr>
          <p:cNvPr id="8" name="Imagen 7"/>
          <p:cNvPicPr>
            <a:picLocks noChangeAspect="1"/>
          </p:cNvPicPr>
          <p:nvPr/>
        </p:nvPicPr>
        <p:blipFill rotWithShape="1">
          <a:blip r:embed="rId4"/>
          <a:srcRect l="30630" t="33266" r="27310" b="42125"/>
          <a:stretch/>
        </p:blipFill>
        <p:spPr>
          <a:xfrm>
            <a:off x="755576" y="4005064"/>
            <a:ext cx="7704856" cy="2534492"/>
          </a:xfrm>
          <a:prstGeom prst="rect">
            <a:avLst/>
          </a:prstGeom>
        </p:spPr>
      </p:pic>
    </p:spTree>
    <p:extLst>
      <p:ext uri="{BB962C8B-B14F-4D97-AF65-F5344CB8AC3E}">
        <p14:creationId xmlns:p14="http://schemas.microsoft.com/office/powerpoint/2010/main" val="2977449855"/>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8 Imagen"/>
          <p:cNvPicPr>
            <a:picLocks noChangeAspect="1"/>
          </p:cNvPicPr>
          <p:nvPr/>
        </p:nvPicPr>
        <p:blipFill rotWithShape="1">
          <a:blip r:embed="rId2">
            <a:extLst>
              <a:ext uri="{28A0092B-C50C-407E-A947-70E740481C1C}">
                <a14:useLocalDpi xmlns:a14="http://schemas.microsoft.com/office/drawing/2010/main" val="0"/>
              </a:ext>
            </a:extLst>
          </a:blip>
          <a:srcRect l="7001" t="10182" r="10735" b="10792"/>
          <a:stretch/>
        </p:blipFill>
        <p:spPr>
          <a:xfrm rot="21253772">
            <a:off x="152183" y="965936"/>
            <a:ext cx="8413156" cy="5435111"/>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 name="1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478"/>
            <a:ext cx="9144000" cy="1062214"/>
          </a:xfrm>
          <a:prstGeom prst="rect">
            <a:avLst/>
          </a:prstGeom>
        </p:spPr>
      </p:pic>
      <p:sp>
        <p:nvSpPr>
          <p:cNvPr id="8" name="7 CuadroTexto"/>
          <p:cNvSpPr txBox="1"/>
          <p:nvPr/>
        </p:nvSpPr>
        <p:spPr>
          <a:xfrm>
            <a:off x="395536" y="229241"/>
            <a:ext cx="3267236" cy="584775"/>
          </a:xfrm>
          <a:prstGeom prst="rect">
            <a:avLst/>
          </a:prstGeom>
          <a:noFill/>
        </p:spPr>
        <p:txBody>
          <a:bodyPr wrap="square" rtlCol="0">
            <a:spAutoFit/>
          </a:bodyPr>
          <a:lstStyle/>
          <a:p>
            <a:r>
              <a:rPr lang="es-MX" sz="3200" b="1" dirty="0" smtClean="0">
                <a:solidFill>
                  <a:schemeClr val="bg1"/>
                </a:solidFill>
              </a:rPr>
              <a:t>Introducción</a:t>
            </a:r>
            <a:endParaRPr lang="es-MX" sz="3200" b="1" dirty="0">
              <a:solidFill>
                <a:schemeClr val="bg1"/>
              </a:solidFill>
            </a:endParaRPr>
          </a:p>
        </p:txBody>
      </p:sp>
      <p:pic>
        <p:nvPicPr>
          <p:cNvPr id="13" name="12 Imagen"/>
          <p:cNvPicPr>
            <a:picLocks noChangeAspect="1"/>
          </p:cNvPicPr>
          <p:nvPr/>
        </p:nvPicPr>
        <p:blipFill rotWithShape="1">
          <a:blip r:embed="rId4">
            <a:extLst>
              <a:ext uri="{28A0092B-C50C-407E-A947-70E740481C1C}">
                <a14:useLocalDpi xmlns:a14="http://schemas.microsoft.com/office/drawing/2010/main" val="0"/>
              </a:ext>
            </a:extLst>
          </a:blip>
          <a:srcRect l="14664" t="5243" r="20413"/>
          <a:stretch/>
        </p:blipFill>
        <p:spPr>
          <a:xfrm>
            <a:off x="6516889" y="3140968"/>
            <a:ext cx="2707518" cy="3626751"/>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2 Rectángulo"/>
          <p:cNvSpPr/>
          <p:nvPr/>
        </p:nvSpPr>
        <p:spPr>
          <a:xfrm rot="21253772">
            <a:off x="378642" y="888912"/>
            <a:ext cx="7082166" cy="5632311"/>
          </a:xfrm>
          <a:prstGeom prst="rect">
            <a:avLst/>
          </a:prstGeom>
        </p:spPr>
        <p:txBody>
          <a:bodyPr wrap="square">
            <a:spAutoFit/>
          </a:bodyPr>
          <a:lstStyle/>
          <a:p>
            <a:pPr algn="just"/>
            <a:r>
              <a:rPr lang="es-MX" sz="2000" dirty="0" smtClean="0">
                <a:latin typeface="Arial" panose="020B0604020202020204" pitchFamily="34" charset="0"/>
                <a:cs typeface="Arial" panose="020B0604020202020204" pitchFamily="34" charset="0"/>
              </a:rPr>
              <a:t>Los </a:t>
            </a:r>
            <a:r>
              <a:rPr lang="es-MX" sz="2000" dirty="0">
                <a:latin typeface="Arial" panose="020B0604020202020204" pitchFamily="34" charset="0"/>
                <a:cs typeface="Arial" panose="020B0604020202020204" pitchFamily="34" charset="0"/>
              </a:rPr>
              <a:t>colectivos tendrán nuevamente la posibilidad de </a:t>
            </a:r>
            <a:r>
              <a:rPr lang="es-MX" sz="20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trabajar bajo la modalidad de Aprendizaje entre escuelas</a:t>
            </a:r>
            <a:r>
              <a:rPr lang="es-MX" sz="2000" dirty="0">
                <a:latin typeface="Arial" panose="020B0604020202020204" pitchFamily="34" charset="0"/>
                <a:cs typeface="Arial" panose="020B0604020202020204" pitchFamily="34" charset="0"/>
              </a:rPr>
              <a:t>, con el </a:t>
            </a:r>
            <a:r>
              <a:rPr lang="es-MX" sz="20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propósito</a:t>
            </a:r>
            <a:r>
              <a:rPr lang="es-MX" sz="2000" dirty="0">
                <a:latin typeface="Arial" panose="020B0604020202020204" pitchFamily="34" charset="0"/>
                <a:cs typeface="Arial" panose="020B0604020202020204" pitchFamily="34" charset="0"/>
              </a:rPr>
              <a:t> de reconocer los aprendizajes logrados mediante el intercambio de experiencias en la implementación de los acuerdos y compromisos establecidos en la cuarta </a:t>
            </a:r>
            <a:r>
              <a:rPr lang="es-MX" sz="2000" dirty="0" smtClean="0">
                <a:latin typeface="Arial" panose="020B0604020202020204" pitchFamily="34" charset="0"/>
                <a:cs typeface="Arial" panose="020B0604020202020204" pitchFamily="34" charset="0"/>
              </a:rPr>
              <a:t>sesión</a:t>
            </a:r>
          </a:p>
          <a:p>
            <a:pPr algn="just"/>
            <a:endParaRPr lang="es-MX" sz="2000" dirty="0" smtClean="0">
              <a:latin typeface="Arial" panose="020B0604020202020204" pitchFamily="34" charset="0"/>
              <a:cs typeface="Arial" panose="020B0604020202020204" pitchFamily="34" charset="0"/>
            </a:endParaRPr>
          </a:p>
          <a:p>
            <a:pPr algn="just"/>
            <a:r>
              <a:rPr lang="es-MX" sz="2000" dirty="0">
                <a:latin typeface="Arial" panose="020B0604020202020204" pitchFamily="34" charset="0"/>
                <a:cs typeface="Arial" panose="020B0604020202020204" pitchFamily="34" charset="0"/>
              </a:rPr>
              <a:t>A</a:t>
            </a:r>
            <a:r>
              <a:rPr lang="es-MX" sz="2000" dirty="0" smtClean="0">
                <a:latin typeface="Arial" panose="020B0604020202020204" pitchFamily="34" charset="0"/>
                <a:cs typeface="Arial" panose="020B0604020202020204" pitchFamily="34" charset="0"/>
              </a:rPr>
              <a:t>simismo de </a:t>
            </a:r>
            <a:r>
              <a:rPr lang="es-MX" sz="20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compartir propuestas para fortalecer las estrategias didácticas </a:t>
            </a:r>
            <a:r>
              <a:rPr lang="es-MX" sz="2000" dirty="0">
                <a:latin typeface="Arial" panose="020B0604020202020204" pitchFamily="34" charset="0"/>
                <a:cs typeface="Arial" panose="020B0604020202020204" pitchFamily="34" charset="0"/>
              </a:rPr>
              <a:t>que les permitan seguir avanzando en la resolución de problemáticas educativas comunes de sus escuelas</a:t>
            </a:r>
            <a:r>
              <a:rPr lang="es-MX" sz="2000" dirty="0" smtClean="0">
                <a:latin typeface="Arial" panose="020B0604020202020204" pitchFamily="34" charset="0"/>
                <a:cs typeface="Arial" panose="020B0604020202020204" pitchFamily="34" charset="0"/>
              </a:rPr>
              <a:t>.</a:t>
            </a:r>
          </a:p>
          <a:p>
            <a:pPr algn="just"/>
            <a:endParaRPr lang="es-MX" sz="2000" dirty="0" smtClean="0">
              <a:latin typeface="Arial" panose="020B0604020202020204" pitchFamily="34" charset="0"/>
              <a:cs typeface="Arial" panose="020B0604020202020204" pitchFamily="34" charset="0"/>
            </a:endParaRPr>
          </a:p>
          <a:p>
            <a:pPr algn="just"/>
            <a:r>
              <a:rPr lang="es-MX" sz="2000" dirty="0">
                <a:latin typeface="Arial" panose="020B0604020202020204" pitchFamily="34" charset="0"/>
                <a:cs typeface="Arial" panose="020B0604020202020204" pitchFamily="34" charset="0"/>
              </a:rPr>
              <a:t>Finalmente como es de su conocimiento, el pasado 13 de marzo de 2017, la Secretaría de Educación Básica dio a conocer </a:t>
            </a:r>
            <a:r>
              <a:rPr lang="es-MX" sz="2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el Modelo Educativo para la Educación Obligatoria, la Carta de los fines de la educación </a:t>
            </a:r>
            <a:r>
              <a:rPr lang="es-MX" sz="2000" dirty="0">
                <a:latin typeface="Arial" panose="020B0604020202020204" pitchFamily="34" charset="0"/>
                <a:cs typeface="Arial" panose="020B0604020202020204" pitchFamily="34" charset="0"/>
              </a:rPr>
              <a:t>entre otros documentos, mismos que son resultado de la consulta a la sociedad en general y a aquellos sectores relacionados con los temas educativos.</a:t>
            </a:r>
            <a:endParaRPr lang="es-MX" sz="2000" dirty="0">
              <a:latin typeface="Arial" panose="020B0604020202020204" pitchFamily="34" charset="0"/>
              <a:cs typeface="Arial" panose="020B0604020202020204" pitchFamily="34" charset="0"/>
            </a:endParaRPr>
          </a:p>
        </p:txBody>
      </p:sp>
      <p:pic>
        <p:nvPicPr>
          <p:cNvPr id="14" name="Picture 30" descr="http://static.wixstatic.com/media/acc663_2000fb5c00ef4db6b696726e5f553642.png_srz_210_201_85_22_0.50_1.20_0.00_png_srz"/>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59397" y="-23569"/>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5" name="14 CuadroTexto"/>
          <p:cNvSpPr txBox="1"/>
          <p:nvPr/>
        </p:nvSpPr>
        <p:spPr>
          <a:xfrm>
            <a:off x="7843581" y="336963"/>
            <a:ext cx="1314274" cy="369332"/>
          </a:xfrm>
          <a:prstGeom prst="rect">
            <a:avLst/>
          </a:prstGeom>
          <a:noFill/>
        </p:spPr>
        <p:txBody>
          <a:bodyPr wrap="square" rtlCol="0">
            <a:spAutoFit/>
          </a:bodyPr>
          <a:lstStyle/>
          <a:p>
            <a:r>
              <a:rPr lang="es-MX" dirty="0"/>
              <a:t>Página</a:t>
            </a:r>
          </a:p>
        </p:txBody>
      </p:sp>
      <p:pic>
        <p:nvPicPr>
          <p:cNvPr id="12" name="Picture 30" descr="http://static.wixstatic.com/media/acc663_2000fb5c00ef4db6b696726e5f553642.png_srz_210_201_85_22_0.50_1.20_0.00_png_srz"/>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8781" y="-23569"/>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6" name="14 CuadroTexto"/>
          <p:cNvSpPr txBox="1"/>
          <p:nvPr/>
        </p:nvSpPr>
        <p:spPr>
          <a:xfrm>
            <a:off x="7682965" y="336963"/>
            <a:ext cx="1314274" cy="369332"/>
          </a:xfrm>
          <a:prstGeom prst="rect">
            <a:avLst/>
          </a:prstGeom>
          <a:noFill/>
        </p:spPr>
        <p:txBody>
          <a:bodyPr wrap="square" rtlCol="0">
            <a:spAutoFit/>
          </a:bodyPr>
          <a:lstStyle/>
          <a:p>
            <a:r>
              <a:rPr lang="es-MX" dirty="0"/>
              <a:t>Página</a:t>
            </a:r>
          </a:p>
        </p:txBody>
      </p:sp>
      <p:pic>
        <p:nvPicPr>
          <p:cNvPr id="17" name="Picture 30" descr="http://static.wixstatic.com/media/acc663_2000fb5c00ef4db6b696726e5f553642.png_srz_210_201_85_22_0.50_1.20_0.00_png_srz"/>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8781" y="-37424"/>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8" name="14 CuadroTexto"/>
          <p:cNvSpPr txBox="1"/>
          <p:nvPr/>
        </p:nvSpPr>
        <p:spPr>
          <a:xfrm>
            <a:off x="7682965" y="323108"/>
            <a:ext cx="1314274" cy="369332"/>
          </a:xfrm>
          <a:prstGeom prst="rect">
            <a:avLst/>
          </a:prstGeom>
          <a:noFill/>
        </p:spPr>
        <p:txBody>
          <a:bodyPr wrap="square" rtlCol="0">
            <a:spAutoFit/>
          </a:bodyPr>
          <a:lstStyle/>
          <a:p>
            <a:r>
              <a:rPr lang="es-MX" dirty="0"/>
              <a:t>Página</a:t>
            </a:r>
          </a:p>
        </p:txBody>
      </p:sp>
      <p:pic>
        <p:nvPicPr>
          <p:cNvPr id="19" name="Picture 30" descr="http://static.wixstatic.com/media/acc663_2000fb5c00ef4db6b696726e5f553642.png_srz_210_201_85_22_0.50_1.20_0.00_png_srz"/>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8781" y="-51278"/>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20" name="14 CuadroTexto"/>
          <p:cNvSpPr txBox="1"/>
          <p:nvPr/>
        </p:nvSpPr>
        <p:spPr>
          <a:xfrm>
            <a:off x="7682965" y="309254"/>
            <a:ext cx="1314274" cy="369332"/>
          </a:xfrm>
          <a:prstGeom prst="rect">
            <a:avLst/>
          </a:prstGeom>
          <a:noFill/>
        </p:spPr>
        <p:txBody>
          <a:bodyPr wrap="square" rtlCol="0">
            <a:spAutoFit/>
          </a:bodyPr>
          <a:lstStyle/>
          <a:p>
            <a:r>
              <a:rPr lang="es-MX" dirty="0"/>
              <a:t>Página</a:t>
            </a:r>
          </a:p>
        </p:txBody>
      </p:sp>
    </p:spTree>
    <p:extLst>
      <p:ext uri="{BB962C8B-B14F-4D97-AF65-F5344CB8AC3E}">
        <p14:creationId xmlns:p14="http://schemas.microsoft.com/office/powerpoint/2010/main" val="3958499956"/>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8"/>
            <a:ext cx="9144000" cy="1062214"/>
          </a:xfrm>
          <a:prstGeom prst="rect">
            <a:avLst/>
          </a:prstGeom>
        </p:spPr>
      </p:pic>
      <p:sp>
        <p:nvSpPr>
          <p:cNvPr id="4" name="3 Rectángulo"/>
          <p:cNvSpPr/>
          <p:nvPr/>
        </p:nvSpPr>
        <p:spPr>
          <a:xfrm>
            <a:off x="-17159" y="62747"/>
            <a:ext cx="7606380" cy="1261884"/>
          </a:xfrm>
          <a:prstGeom prst="rect">
            <a:avLst/>
          </a:prstGeom>
        </p:spPr>
        <p:txBody>
          <a:bodyPr wrap="square">
            <a:spAutoFit/>
          </a:bodyPr>
          <a:lstStyle/>
          <a:p>
            <a:r>
              <a:rPr lang="es-MX"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MX" sz="2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Por ello se invita a los colectivos docentes a conocerlos ingresando al </a:t>
            </a:r>
            <a:r>
              <a:rPr lang="es-MX" sz="2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portal</a:t>
            </a:r>
          </a:p>
          <a:p>
            <a:r>
              <a:rPr lang="es-MX" sz="2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MX" sz="2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hlinkClick r:id="rId3"/>
              </a:rPr>
              <a:t>www.gob.mx/nuevomodeloeducativo</a:t>
            </a:r>
            <a:endParaRPr lang="es-MX" sz="2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endParaRPr lang="es-MX" sz="16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6" name="5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09" y="1852703"/>
            <a:ext cx="1799389" cy="4920554"/>
          </a:xfrm>
          <a:prstGeom prst="rect">
            <a:avLst/>
          </a:prstGeom>
        </p:spPr>
      </p:pic>
      <p:pic>
        <p:nvPicPr>
          <p:cNvPr id="11" name="Picture 30" descr="http://static.wixstatic.com/media/acc663_2000fb5c00ef4db6b696726e5f553642.png_srz_210_201_85_22_0.50_1.20_0.00_png_srz"/>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04404" y="-37660"/>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2" name="11 CuadroTexto"/>
          <p:cNvSpPr txBox="1"/>
          <p:nvPr/>
        </p:nvSpPr>
        <p:spPr>
          <a:xfrm>
            <a:off x="7839491" y="322872"/>
            <a:ext cx="1111206" cy="369332"/>
          </a:xfrm>
          <a:prstGeom prst="rect">
            <a:avLst/>
          </a:prstGeom>
          <a:noFill/>
        </p:spPr>
        <p:txBody>
          <a:bodyPr wrap="square" rtlCol="0">
            <a:spAutoFit/>
          </a:bodyPr>
          <a:lstStyle/>
          <a:p>
            <a:r>
              <a:rPr lang="es-MX" dirty="0" smtClean="0"/>
              <a:t>Página 12</a:t>
            </a:r>
            <a:endParaRPr lang="es-MX" dirty="0"/>
          </a:p>
        </p:txBody>
      </p:sp>
      <p:pic>
        <p:nvPicPr>
          <p:cNvPr id="5" name="Imagen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763086">
            <a:off x="3012189" y="1778487"/>
            <a:ext cx="5302871" cy="4629340"/>
          </a:xfrm>
          <a:prstGeom prst="rect">
            <a:avLst/>
          </a:prstGeom>
        </p:spPr>
      </p:pic>
      <p:pic>
        <p:nvPicPr>
          <p:cNvPr id="13" name="12 Imagen"/>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93290" y="521629"/>
            <a:ext cx="1343511" cy="1640119"/>
          </a:xfrm>
          <a:prstGeom prst="rect">
            <a:avLst/>
          </a:prstGeom>
        </p:spPr>
      </p:pic>
    </p:spTree>
    <p:extLst>
      <p:ext uri="{BB962C8B-B14F-4D97-AF65-F5344CB8AC3E}">
        <p14:creationId xmlns:p14="http://schemas.microsoft.com/office/powerpoint/2010/main" val="4268639245"/>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8"/>
            <a:ext cx="9144000" cy="1062214"/>
          </a:xfrm>
          <a:prstGeom prst="rect">
            <a:avLst/>
          </a:prstGeom>
        </p:spPr>
      </p:pic>
      <p:pic>
        <p:nvPicPr>
          <p:cNvPr id="15" name="1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1125" y="-675781"/>
            <a:ext cx="9032429" cy="2725877"/>
          </a:xfrm>
          <a:prstGeom prst="rect">
            <a:avLst/>
          </a:prstGeom>
        </p:spPr>
      </p:pic>
      <p:sp>
        <p:nvSpPr>
          <p:cNvPr id="3" name="2 Rectángulo"/>
          <p:cNvSpPr/>
          <p:nvPr/>
        </p:nvSpPr>
        <p:spPr>
          <a:xfrm>
            <a:off x="539552" y="139081"/>
            <a:ext cx="2324675" cy="584775"/>
          </a:xfrm>
          <a:prstGeom prst="rect">
            <a:avLst/>
          </a:prstGeom>
        </p:spPr>
        <p:txBody>
          <a:bodyPr wrap="none">
            <a:spAutoFit/>
          </a:bodyPr>
          <a:lstStyle/>
          <a:p>
            <a:r>
              <a:rPr lang="es-MX" sz="3200" b="1" dirty="0">
                <a:solidFill>
                  <a:schemeClr val="bg1"/>
                </a:solidFill>
                <a:latin typeface="Arial" panose="020B0604020202020204" pitchFamily="34" charset="0"/>
                <a:cs typeface="Arial" panose="020B0604020202020204" pitchFamily="34" charset="0"/>
              </a:rPr>
              <a:t>Propósitos</a:t>
            </a:r>
          </a:p>
        </p:txBody>
      </p:sp>
      <p:pic>
        <p:nvPicPr>
          <p:cNvPr id="19" name="18 Imagen"/>
          <p:cNvPicPr>
            <a:picLocks noChangeAspect="1"/>
          </p:cNvPicPr>
          <p:nvPr/>
        </p:nvPicPr>
        <p:blipFill rotWithShape="1">
          <a:blip r:embed="rId4">
            <a:extLst>
              <a:ext uri="{28A0092B-C50C-407E-A947-70E740481C1C}">
                <a14:useLocalDpi xmlns:a14="http://schemas.microsoft.com/office/drawing/2010/main" val="0"/>
              </a:ext>
            </a:extLst>
          </a:blip>
          <a:srcRect l="5356" t="5792" r="4462" b="18171"/>
          <a:stretch/>
        </p:blipFill>
        <p:spPr>
          <a:xfrm>
            <a:off x="0" y="1273838"/>
            <a:ext cx="8155206" cy="2745317"/>
          </a:xfrm>
          <a:prstGeom prst="rect">
            <a:avLst/>
          </a:prstGeom>
        </p:spPr>
      </p:pic>
      <p:sp>
        <p:nvSpPr>
          <p:cNvPr id="4" name="3 Rectángulo"/>
          <p:cNvSpPr/>
          <p:nvPr/>
        </p:nvSpPr>
        <p:spPr>
          <a:xfrm>
            <a:off x="19052" y="1717399"/>
            <a:ext cx="7200800" cy="1754326"/>
          </a:xfrm>
          <a:prstGeom prst="rect">
            <a:avLst/>
          </a:prstGeom>
        </p:spPr>
        <p:txBody>
          <a:bodyPr wrap="square">
            <a:spAutoFit/>
          </a:bodyPr>
          <a:lstStyle/>
          <a:p>
            <a:pPr algn="just"/>
            <a:r>
              <a:rPr lang="es-MX" sz="1400" b="1" dirty="0">
                <a:latin typeface="Arial" panose="020B0604020202020204" pitchFamily="34" charset="0"/>
                <a:cs typeface="Arial" panose="020B0604020202020204" pitchFamily="34" charset="0"/>
              </a:rPr>
              <a:t>• </a:t>
            </a:r>
            <a:r>
              <a:rPr lang="es-MX" sz="2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Reconozcan los aprendizajes logrados en el Aprendizaje entre escuelas al compartir sus experiencias </a:t>
            </a:r>
            <a:r>
              <a:rPr lang="es-MX" sz="2000" b="1" dirty="0">
                <a:latin typeface="Arial" panose="020B0604020202020204" pitchFamily="34" charset="0"/>
                <a:cs typeface="Arial" panose="020B0604020202020204" pitchFamily="34" charset="0"/>
              </a:rPr>
              <a:t>en la implementación de los acuerdos y compromisos establecidos en la cuarta sesión. </a:t>
            </a:r>
            <a:endParaRPr lang="es-MX" sz="2000" b="1" dirty="0" smtClean="0">
              <a:latin typeface="Arial" panose="020B0604020202020204" pitchFamily="34" charset="0"/>
              <a:cs typeface="Arial" panose="020B0604020202020204" pitchFamily="34" charset="0"/>
            </a:endParaRPr>
          </a:p>
          <a:p>
            <a:pPr algn="just"/>
            <a:endParaRPr lang="es-MX" sz="1400" b="1" dirty="0">
              <a:latin typeface="Arial" panose="020B0604020202020204" pitchFamily="34" charset="0"/>
              <a:cs typeface="Arial" panose="020B0604020202020204" pitchFamily="34" charset="0"/>
            </a:endParaRPr>
          </a:p>
          <a:p>
            <a:pPr algn="just"/>
            <a:endParaRPr lang="es-MX" sz="1400" b="1" dirty="0">
              <a:latin typeface="Arial" panose="020B0604020202020204" pitchFamily="34" charset="0"/>
              <a:cs typeface="Arial" panose="020B0604020202020204" pitchFamily="34" charset="0"/>
            </a:endParaRPr>
          </a:p>
        </p:txBody>
      </p:sp>
      <p:pic>
        <p:nvPicPr>
          <p:cNvPr id="20" name="19 Imagen"/>
          <p:cNvPicPr>
            <a:picLocks noChangeAspect="1"/>
          </p:cNvPicPr>
          <p:nvPr/>
        </p:nvPicPr>
        <p:blipFill rotWithShape="1">
          <a:blip r:embed="rId4">
            <a:extLst>
              <a:ext uri="{28A0092B-C50C-407E-A947-70E740481C1C}">
                <a14:useLocalDpi xmlns:a14="http://schemas.microsoft.com/office/drawing/2010/main" val="0"/>
              </a:ext>
            </a:extLst>
          </a:blip>
          <a:srcRect l="5535" t="5047" r="3792" b="16113"/>
          <a:stretch/>
        </p:blipFill>
        <p:spPr>
          <a:xfrm>
            <a:off x="-53199" y="3831483"/>
            <a:ext cx="8729655" cy="2909885"/>
          </a:xfrm>
          <a:prstGeom prst="rect">
            <a:avLst/>
          </a:prstGeom>
        </p:spPr>
      </p:pic>
      <p:sp>
        <p:nvSpPr>
          <p:cNvPr id="9" name="8 Rectángulo"/>
          <p:cNvSpPr/>
          <p:nvPr/>
        </p:nvSpPr>
        <p:spPr>
          <a:xfrm>
            <a:off x="181472" y="4240257"/>
            <a:ext cx="7038380" cy="1631216"/>
          </a:xfrm>
          <a:prstGeom prst="rect">
            <a:avLst/>
          </a:prstGeom>
        </p:spPr>
        <p:txBody>
          <a:bodyPr wrap="square">
            <a:spAutoFit/>
          </a:bodyPr>
          <a:lstStyle/>
          <a:p>
            <a:pPr algn="just"/>
            <a:r>
              <a:rPr lang="es-MX" sz="2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Intercambien ideas, propuestas y recursos que enriquezcan las estrategias didácticas acordadas</a:t>
            </a:r>
            <a:r>
              <a:rPr lang="es-MX" sz="2000" b="1" dirty="0">
                <a:latin typeface="Arial" panose="020B0604020202020204" pitchFamily="34" charset="0"/>
                <a:cs typeface="Arial" panose="020B0604020202020204" pitchFamily="34" charset="0"/>
              </a:rPr>
              <a:t>, para seguir avanzando en la resolución de las problemáticas comunes, especialmente en la atención de los alumnos en riesgo de no alcanzar los aprendizajes esperados.</a:t>
            </a:r>
          </a:p>
        </p:txBody>
      </p:sp>
      <p:pic>
        <p:nvPicPr>
          <p:cNvPr id="21" name="20 Imagen"/>
          <p:cNvPicPr>
            <a:picLocks noChangeAspect="1"/>
          </p:cNvPicPr>
          <p:nvPr/>
        </p:nvPicPr>
        <p:blipFill rotWithShape="1">
          <a:blip r:embed="rId5">
            <a:extLst>
              <a:ext uri="{28A0092B-C50C-407E-A947-70E740481C1C}">
                <a14:useLocalDpi xmlns:a14="http://schemas.microsoft.com/office/drawing/2010/main" val="0"/>
              </a:ext>
            </a:extLst>
          </a:blip>
          <a:srcRect t="-4829" r="580" b="1816"/>
          <a:stretch/>
        </p:blipFill>
        <p:spPr>
          <a:xfrm>
            <a:off x="7164287" y="2132855"/>
            <a:ext cx="2016225" cy="4608513"/>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2" name="21 Imagen"/>
          <p:cNvPicPr>
            <a:picLocks noChangeAspect="1"/>
          </p:cNvPicPr>
          <p:nvPr/>
        </p:nvPicPr>
        <p:blipFill rotWithShape="1">
          <a:blip r:embed="rId6">
            <a:extLst>
              <a:ext uri="{28A0092B-C50C-407E-A947-70E740481C1C}">
                <a14:useLocalDpi xmlns:a14="http://schemas.microsoft.com/office/drawing/2010/main" val="0"/>
              </a:ext>
            </a:extLst>
          </a:blip>
          <a:srcRect l="-2945" t="18457" r="2945" b="7717"/>
          <a:stretch/>
        </p:blipFill>
        <p:spPr>
          <a:xfrm>
            <a:off x="2386831" y="662576"/>
            <a:ext cx="1459406" cy="1077437"/>
          </a:xfrm>
          <a:prstGeom prst="rect">
            <a:avLst/>
          </a:prstGeom>
        </p:spPr>
      </p:pic>
      <p:pic>
        <p:nvPicPr>
          <p:cNvPr id="12" name="Picture 30" descr="http://static.wixstatic.com/media/acc663_2000fb5c00ef4db6b696726e5f553642.png_srz_210_201_85_22_0.50_1.20_0.00_png_srz"/>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59397" y="-23569"/>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3" name="12 CuadroTexto"/>
          <p:cNvSpPr txBox="1"/>
          <p:nvPr/>
        </p:nvSpPr>
        <p:spPr>
          <a:xfrm>
            <a:off x="7892825" y="336963"/>
            <a:ext cx="1188076" cy="369332"/>
          </a:xfrm>
          <a:prstGeom prst="rect">
            <a:avLst/>
          </a:prstGeom>
          <a:noFill/>
        </p:spPr>
        <p:txBody>
          <a:bodyPr wrap="square" rtlCol="0">
            <a:spAutoFit/>
          </a:bodyPr>
          <a:lstStyle/>
          <a:p>
            <a:r>
              <a:rPr lang="es-MX" dirty="0" smtClean="0"/>
              <a:t>Pp. </a:t>
            </a:r>
            <a:r>
              <a:rPr lang="es-MX" dirty="0"/>
              <a:t>5</a:t>
            </a:r>
          </a:p>
        </p:txBody>
      </p:sp>
      <p:sp>
        <p:nvSpPr>
          <p:cNvPr id="10" name="9 Rectángulo"/>
          <p:cNvSpPr/>
          <p:nvPr/>
        </p:nvSpPr>
        <p:spPr>
          <a:xfrm>
            <a:off x="3535325" y="781258"/>
            <a:ext cx="3752037" cy="461665"/>
          </a:xfrm>
          <a:prstGeom prst="rect">
            <a:avLst/>
          </a:prstGeom>
        </p:spPr>
        <p:txBody>
          <a:bodyPr wrap="square">
            <a:spAutoFit/>
          </a:bodyPr>
          <a:lstStyle/>
          <a:p>
            <a:pPr algn="r"/>
            <a:r>
              <a:rPr lang="es-MX" sz="2400" b="1" dirty="0">
                <a:solidFill>
                  <a:srgbClr val="C00000"/>
                </a:solidFill>
              </a:rPr>
              <a:t>Que los colectivos docentes</a:t>
            </a:r>
          </a:p>
        </p:txBody>
      </p:sp>
    </p:spTree>
    <p:extLst>
      <p:ext uri="{BB962C8B-B14F-4D97-AF65-F5344CB8AC3E}">
        <p14:creationId xmlns:p14="http://schemas.microsoft.com/office/powerpoint/2010/main" val="900168912"/>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768" y="792351"/>
            <a:ext cx="6907213" cy="620892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 name="1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478"/>
            <a:ext cx="9144000" cy="1062214"/>
          </a:xfrm>
          <a:prstGeom prst="rect">
            <a:avLst/>
          </a:prstGeom>
        </p:spPr>
      </p:pic>
      <p:sp>
        <p:nvSpPr>
          <p:cNvPr id="3" name="2 Rectángulo"/>
          <p:cNvSpPr/>
          <p:nvPr/>
        </p:nvSpPr>
        <p:spPr>
          <a:xfrm>
            <a:off x="611560" y="229241"/>
            <a:ext cx="2188420" cy="584775"/>
          </a:xfrm>
          <a:prstGeom prst="rect">
            <a:avLst/>
          </a:prstGeom>
        </p:spPr>
        <p:txBody>
          <a:bodyPr wrap="none">
            <a:spAutoFit/>
          </a:bodyPr>
          <a:lstStyle/>
          <a:p>
            <a:r>
              <a:rPr lang="es-MX"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Materiales</a:t>
            </a:r>
          </a:p>
        </p:txBody>
      </p:sp>
      <p:sp>
        <p:nvSpPr>
          <p:cNvPr id="4" name="3 Rectángulo"/>
          <p:cNvSpPr/>
          <p:nvPr/>
        </p:nvSpPr>
        <p:spPr>
          <a:xfrm rot="21429379">
            <a:off x="3718172" y="1633630"/>
            <a:ext cx="5070562" cy="4154984"/>
          </a:xfrm>
          <a:prstGeom prst="rect">
            <a:avLst/>
          </a:prstGeom>
        </p:spPr>
        <p:txBody>
          <a:bodyPr wrap="square">
            <a:spAutoFit/>
          </a:bodyPr>
          <a:lstStyle/>
          <a:p>
            <a:r>
              <a:rPr lang="es-MX"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MX" sz="2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Registro de los compromisos </a:t>
            </a:r>
            <a:r>
              <a:rPr lang="es-MX"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establecidos durante la cuarta sesión ordinaria</a:t>
            </a:r>
            <a:r>
              <a:rPr lang="es-MX" sz="24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r>
              <a:rPr lang="es-MX" sz="24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MX"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MX" sz="2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Evidencias del trabajo </a:t>
            </a:r>
            <a:r>
              <a:rPr lang="es-MX"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realizado en función de los compromisos establecidos en el Aprendizaje entre escuelas</a:t>
            </a:r>
            <a:r>
              <a:rPr lang="es-MX" sz="24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a:p>
            <a:r>
              <a:rPr lang="es-MX" sz="24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MX"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s-MX" sz="2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Resultados por escuela </a:t>
            </a:r>
            <a:r>
              <a:rPr lang="es-MX"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en los indicadores de alerta temprana1 que tengan disponibles y actualizados</a:t>
            </a:r>
            <a:r>
              <a:rPr lang="es-MX" sz="2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pic>
        <p:nvPicPr>
          <p:cNvPr id="10" name="9 Imagen"/>
          <p:cNvPicPr>
            <a:picLocks noChangeAspect="1"/>
          </p:cNvPicPr>
          <p:nvPr/>
        </p:nvPicPr>
        <p:blipFill rotWithShape="1">
          <a:blip r:embed="rId4">
            <a:extLst>
              <a:ext uri="{28A0092B-C50C-407E-A947-70E740481C1C}">
                <a14:useLocalDpi xmlns:a14="http://schemas.microsoft.com/office/drawing/2010/main" val="0"/>
              </a:ext>
            </a:extLst>
          </a:blip>
          <a:srcRect l="14066" t="3950" r="6658"/>
          <a:stretch/>
        </p:blipFill>
        <p:spPr>
          <a:xfrm>
            <a:off x="35497" y="2531846"/>
            <a:ext cx="3326997" cy="432615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2" name="11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444632">
            <a:off x="3907982" y="-1187127"/>
            <a:ext cx="4690942" cy="2832735"/>
          </a:xfrm>
          <a:prstGeom prst="rect">
            <a:avLst/>
          </a:prstGeom>
        </p:spPr>
      </p:pic>
      <p:pic>
        <p:nvPicPr>
          <p:cNvPr id="9" name="Picture 30" descr="http://static.wixstatic.com/media/acc663_2000fb5c00ef4db6b696726e5f553642.png_srz_210_201_85_22_0.50_1.20_0.00_png_srz"/>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066827"/>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1" name="10 CuadroTexto"/>
          <p:cNvSpPr txBox="1"/>
          <p:nvPr/>
        </p:nvSpPr>
        <p:spPr>
          <a:xfrm>
            <a:off x="233428" y="1427359"/>
            <a:ext cx="1188076" cy="369332"/>
          </a:xfrm>
          <a:prstGeom prst="rect">
            <a:avLst/>
          </a:prstGeom>
          <a:noFill/>
        </p:spPr>
        <p:txBody>
          <a:bodyPr wrap="square" rtlCol="0">
            <a:spAutoFit/>
          </a:bodyPr>
          <a:lstStyle/>
          <a:p>
            <a:r>
              <a:rPr lang="es-MX" dirty="0" smtClean="0"/>
              <a:t>Página 7</a:t>
            </a:r>
            <a:endParaRPr lang="es-MX" dirty="0"/>
          </a:p>
        </p:txBody>
      </p:sp>
    </p:spTree>
    <p:extLst>
      <p:ext uri="{BB962C8B-B14F-4D97-AF65-F5344CB8AC3E}">
        <p14:creationId xmlns:p14="http://schemas.microsoft.com/office/powerpoint/2010/main" val="866966684"/>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8"/>
            <a:ext cx="9144000" cy="1062214"/>
          </a:xfrm>
          <a:prstGeom prst="rect">
            <a:avLst/>
          </a:prstGeom>
        </p:spPr>
      </p:pic>
      <p:sp>
        <p:nvSpPr>
          <p:cNvPr id="5" name="4 Rectángulo"/>
          <p:cNvSpPr/>
          <p:nvPr/>
        </p:nvSpPr>
        <p:spPr>
          <a:xfrm>
            <a:off x="395536" y="229241"/>
            <a:ext cx="2210862" cy="584775"/>
          </a:xfrm>
          <a:prstGeom prst="rect">
            <a:avLst/>
          </a:prstGeom>
        </p:spPr>
        <p:txBody>
          <a:bodyPr wrap="none">
            <a:spAutoFit/>
          </a:bodyPr>
          <a:lstStyle/>
          <a:p>
            <a:r>
              <a:rPr lang="es-MX" sz="3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Productos</a:t>
            </a:r>
          </a:p>
        </p:txBody>
      </p:sp>
      <p:pic>
        <p:nvPicPr>
          <p:cNvPr id="10" name="9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205193" y="1575319"/>
            <a:ext cx="7967205" cy="5229199"/>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1" name="10 Rectángulo"/>
          <p:cNvSpPr/>
          <p:nvPr/>
        </p:nvSpPr>
        <p:spPr>
          <a:xfrm>
            <a:off x="1688363" y="2556433"/>
            <a:ext cx="4295169" cy="1785104"/>
          </a:xfrm>
          <a:prstGeom prst="rect">
            <a:avLst/>
          </a:prstGeom>
        </p:spPr>
        <p:txBody>
          <a:bodyPr wrap="square">
            <a:spAutoFit/>
          </a:bodyPr>
          <a:lstStyle/>
          <a:p>
            <a:pPr algn="ctr"/>
            <a:r>
              <a:rPr lang="es-MX" sz="2200" b="1" dirty="0">
                <a:latin typeface="Arial" panose="020B0604020202020204" pitchFamily="34" charset="0"/>
                <a:cs typeface="Arial" panose="020B0604020202020204" pitchFamily="34" charset="0"/>
              </a:rPr>
              <a:t> </a:t>
            </a:r>
            <a:r>
              <a:rPr lang="es-MX" sz="2200" b="1" dirty="0">
                <a:solidFill>
                  <a:schemeClr val="bg1"/>
                </a:solidFill>
                <a:latin typeface="Arial" panose="020B0604020202020204" pitchFamily="34" charset="0"/>
                <a:cs typeface="Arial" panose="020B0604020202020204" pitchFamily="34" charset="0"/>
              </a:rPr>
              <a:t>• Propuestas para mejorar las estrategias didácticas que se van implementar en el salón de clase, como resultado del trabajo de esta sesión. </a:t>
            </a:r>
            <a:endParaRPr lang="es-MX" sz="2100" b="1" dirty="0">
              <a:solidFill>
                <a:schemeClr val="bg1"/>
              </a:solidFill>
              <a:latin typeface="Arial" panose="020B0604020202020204" pitchFamily="34" charset="0"/>
              <a:cs typeface="Arial" panose="020B0604020202020204" pitchFamily="34" charset="0"/>
            </a:endParaRPr>
          </a:p>
        </p:txBody>
      </p:sp>
      <p:sp>
        <p:nvSpPr>
          <p:cNvPr id="9" name="8 Rectángulo"/>
          <p:cNvSpPr/>
          <p:nvPr/>
        </p:nvSpPr>
        <p:spPr>
          <a:xfrm>
            <a:off x="1125306" y="4669127"/>
            <a:ext cx="5113631" cy="1785104"/>
          </a:xfrm>
          <a:prstGeom prst="rect">
            <a:avLst/>
          </a:prstGeom>
        </p:spPr>
        <p:txBody>
          <a:bodyPr wrap="square">
            <a:spAutoFit/>
          </a:bodyPr>
          <a:lstStyle/>
          <a:p>
            <a:pPr algn="ctr"/>
            <a:r>
              <a:rPr lang="es-MX" sz="2200" b="1" dirty="0">
                <a:solidFill>
                  <a:schemeClr val="bg1"/>
                </a:solidFill>
                <a:latin typeface="Arial" panose="020B0604020202020204" pitchFamily="34" charset="0"/>
                <a:cs typeface="Arial" panose="020B0604020202020204" pitchFamily="34" charset="0"/>
              </a:rPr>
              <a:t>• Registro, en su Cuaderno de Bitácora del CTE, de los acuerdos y compromisos convenidos en esta sesión de Aprendizaje entre escuelas.</a:t>
            </a:r>
          </a:p>
        </p:txBody>
      </p:sp>
      <p:pic>
        <p:nvPicPr>
          <p:cNvPr id="7" name="6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9145">
            <a:off x="1109332" y="1111442"/>
            <a:ext cx="2673438" cy="1951679"/>
          </a:xfrm>
          <a:prstGeom prst="rect">
            <a:avLst/>
          </a:prstGeom>
        </p:spPr>
      </p:pic>
      <p:pic>
        <p:nvPicPr>
          <p:cNvPr id="16" name="15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44259">
            <a:off x="5309749" y="808512"/>
            <a:ext cx="3096345" cy="6096529"/>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2" name="Picture 30" descr="http://static.wixstatic.com/media/acc663_2000fb5c00ef4db6b696726e5f553642.png_srz_210_201_85_22_0.50_1.20_0.00_png_srz"/>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896" y="-23569"/>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3" name="12 CuadroTexto"/>
          <p:cNvSpPr txBox="1"/>
          <p:nvPr/>
        </p:nvSpPr>
        <p:spPr>
          <a:xfrm>
            <a:off x="7955924" y="336962"/>
            <a:ext cx="1188076" cy="369332"/>
          </a:xfrm>
          <a:prstGeom prst="rect">
            <a:avLst/>
          </a:prstGeom>
          <a:noFill/>
        </p:spPr>
        <p:txBody>
          <a:bodyPr wrap="square" rtlCol="0">
            <a:spAutoFit/>
          </a:bodyPr>
          <a:lstStyle/>
          <a:p>
            <a:r>
              <a:rPr lang="es-MX" dirty="0" smtClean="0"/>
              <a:t>Página 7</a:t>
            </a:r>
            <a:endParaRPr lang="es-MX" dirty="0"/>
          </a:p>
        </p:txBody>
      </p:sp>
      <p:pic>
        <p:nvPicPr>
          <p:cNvPr id="14" name="13 Imagen"/>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00244" y="1135079"/>
            <a:ext cx="1343511" cy="1640119"/>
          </a:xfrm>
          <a:prstGeom prst="rect">
            <a:avLst/>
          </a:prstGeom>
        </p:spPr>
      </p:pic>
    </p:spTree>
    <p:extLst>
      <p:ext uri="{BB962C8B-B14F-4D97-AF65-F5344CB8AC3E}">
        <p14:creationId xmlns:p14="http://schemas.microsoft.com/office/powerpoint/2010/main" val="3509536699"/>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12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598" y="2260377"/>
            <a:ext cx="7884368" cy="1897809"/>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 name="3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478"/>
            <a:ext cx="9144000" cy="1062214"/>
          </a:xfrm>
          <a:prstGeom prst="rect">
            <a:avLst/>
          </a:prstGeom>
        </p:spPr>
      </p:pic>
      <p:sp>
        <p:nvSpPr>
          <p:cNvPr id="5" name="4 Rectángulo"/>
          <p:cNvSpPr/>
          <p:nvPr/>
        </p:nvSpPr>
        <p:spPr>
          <a:xfrm>
            <a:off x="232018" y="167686"/>
            <a:ext cx="7388878" cy="461665"/>
          </a:xfrm>
          <a:prstGeom prst="rect">
            <a:avLst/>
          </a:prstGeom>
        </p:spPr>
        <p:txBody>
          <a:bodyPr wrap="square">
            <a:spAutoFit/>
          </a:bodyPr>
          <a:lstStyle/>
          <a:p>
            <a:r>
              <a:rPr lang="es-MX" sz="2400" b="1" dirty="0">
                <a:effectLst>
                  <a:outerShdw blurRad="38100" dist="38100" dir="2700000" algn="tl">
                    <a:srgbClr val="000000">
                      <a:alpha val="43137"/>
                    </a:srgbClr>
                  </a:outerShdw>
                </a:effectLst>
              </a:rPr>
              <a:t>Organicemos </a:t>
            </a:r>
            <a:r>
              <a:rPr lang="es-MX" sz="2400" b="1" dirty="0" smtClean="0">
                <a:effectLst>
                  <a:outerShdw blurRad="38100" dist="38100" dir="2700000" algn="tl">
                    <a:srgbClr val="000000">
                      <a:alpha val="43137"/>
                    </a:srgbClr>
                  </a:outerShdw>
                </a:effectLst>
              </a:rPr>
              <a:t>para seguir aprendiendo entre Escuelas.</a:t>
            </a:r>
            <a:endParaRPr lang="es-MX" sz="2400" b="1" dirty="0">
              <a:effectLst>
                <a:outerShdw blurRad="38100" dist="38100" dir="2700000" algn="tl">
                  <a:srgbClr val="000000">
                    <a:alpha val="43137"/>
                  </a:srgbClr>
                </a:outerShdw>
              </a:effectLst>
            </a:endParaRPr>
          </a:p>
        </p:txBody>
      </p:sp>
      <p:sp>
        <p:nvSpPr>
          <p:cNvPr id="9" name="8 Rectángulo"/>
          <p:cNvSpPr/>
          <p:nvPr/>
        </p:nvSpPr>
        <p:spPr>
          <a:xfrm>
            <a:off x="413207" y="2417592"/>
            <a:ext cx="5904655" cy="1631216"/>
          </a:xfrm>
          <a:prstGeom prst="rect">
            <a:avLst/>
          </a:prstGeom>
          <a:noFill/>
        </p:spPr>
        <p:txBody>
          <a:bodyPr wrap="square">
            <a:spAutoFit/>
          </a:bodyPr>
          <a:lstStyle/>
          <a:p>
            <a:r>
              <a:rPr lang="es-MX" sz="2000" b="1" dirty="0">
                <a:latin typeface="Arial" panose="020B0604020202020204" pitchFamily="34" charset="0"/>
                <a:cs typeface="Arial" panose="020B0604020202020204" pitchFamily="34" charset="0"/>
              </a:rPr>
              <a:t>2. Lean la </a:t>
            </a:r>
            <a:r>
              <a:rPr lang="es-MX" sz="2000" b="1" dirty="0">
                <a:solidFill>
                  <a:srgbClr val="FF0000"/>
                </a:solidFill>
                <a:latin typeface="Arial" panose="020B0604020202020204" pitchFamily="34" charset="0"/>
                <a:cs typeface="Arial" panose="020B0604020202020204" pitchFamily="34" charset="0"/>
              </a:rPr>
              <a:t>introducción y los propósitos </a:t>
            </a:r>
            <a:r>
              <a:rPr lang="es-MX" sz="2000" b="1" dirty="0">
                <a:latin typeface="Arial" panose="020B0604020202020204" pitchFamily="34" charset="0"/>
                <a:cs typeface="Arial" panose="020B0604020202020204" pitchFamily="34" charset="0"/>
              </a:rPr>
              <a:t>de la sesión; subrayen lo que se espera lograr durante esta jornada de trabajo. </a:t>
            </a:r>
            <a:endParaRPr lang="es-MX" sz="2000" b="1" dirty="0" smtClean="0">
              <a:latin typeface="Arial" panose="020B0604020202020204" pitchFamily="34" charset="0"/>
              <a:cs typeface="Arial" panose="020B0604020202020204" pitchFamily="34" charset="0"/>
            </a:endParaRPr>
          </a:p>
          <a:p>
            <a:r>
              <a:rPr lang="es-MX" sz="2000" b="1" dirty="0" smtClean="0">
                <a:latin typeface="Arial" panose="020B0604020202020204" pitchFamily="34" charset="0"/>
                <a:cs typeface="Arial" panose="020B0604020202020204" pitchFamily="34" charset="0"/>
              </a:rPr>
              <a:t>3</a:t>
            </a:r>
            <a:r>
              <a:rPr lang="es-MX" sz="2000" b="1" dirty="0">
                <a:latin typeface="Arial" panose="020B0604020202020204" pitchFamily="34" charset="0"/>
                <a:cs typeface="Arial" panose="020B0604020202020204" pitchFamily="34" charset="0"/>
              </a:rPr>
              <a:t>. Presente la estructura de la sesión, los materiales y los productos. </a:t>
            </a:r>
          </a:p>
        </p:txBody>
      </p:sp>
      <p:pic>
        <p:nvPicPr>
          <p:cNvPr id="14" name="13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313" y="930711"/>
            <a:ext cx="7057954" cy="1539464"/>
          </a:xfrm>
          <a:prstGeom prst="rect">
            <a:avLst/>
          </a:prstGeom>
        </p:spPr>
      </p:pic>
      <p:sp>
        <p:nvSpPr>
          <p:cNvPr id="6" name="5 Rectángulo"/>
          <p:cNvSpPr/>
          <p:nvPr/>
        </p:nvSpPr>
        <p:spPr>
          <a:xfrm>
            <a:off x="480831" y="1107245"/>
            <a:ext cx="6408713" cy="1015663"/>
          </a:xfrm>
          <a:prstGeom prst="rect">
            <a:avLst/>
          </a:prstGeom>
        </p:spPr>
        <p:txBody>
          <a:bodyPr wrap="square">
            <a:spAutoFit/>
          </a:bodyPr>
          <a:lstStyle/>
          <a:p>
            <a:r>
              <a:rPr lang="es-MX" sz="2000" b="1" dirty="0">
                <a:latin typeface="Arial" panose="020B0604020202020204" pitchFamily="34" charset="0"/>
                <a:cs typeface="Arial" panose="020B0604020202020204" pitchFamily="34" charset="0"/>
              </a:rPr>
              <a:t>1. Dé la </a:t>
            </a:r>
            <a:r>
              <a:rPr lang="es-MX" sz="2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bienvenida</a:t>
            </a:r>
            <a:r>
              <a:rPr lang="es-MX" sz="2000" b="1" dirty="0">
                <a:latin typeface="Arial" panose="020B0604020202020204" pitchFamily="34" charset="0"/>
                <a:cs typeface="Arial" panose="020B0604020202020204" pitchFamily="34" charset="0"/>
              </a:rPr>
              <a:t> a los docentes e invítelos a participar de manera colaborativa, activa y reflexiva para lograr los propósitos de esta sesión</a:t>
            </a:r>
            <a:r>
              <a:rPr lang="es-MX" sz="2000" b="1" dirty="0" smtClean="0">
                <a:latin typeface="Arial" panose="020B0604020202020204" pitchFamily="34" charset="0"/>
                <a:cs typeface="Arial" panose="020B0604020202020204" pitchFamily="34" charset="0"/>
              </a:rPr>
              <a:t>.</a:t>
            </a:r>
            <a:endParaRPr lang="es-MX" sz="2000" b="1" dirty="0">
              <a:latin typeface="Arial" panose="020B0604020202020204" pitchFamily="34" charset="0"/>
              <a:cs typeface="Arial" panose="020B0604020202020204" pitchFamily="34" charset="0"/>
            </a:endParaRPr>
          </a:p>
        </p:txBody>
      </p:sp>
      <p:pic>
        <p:nvPicPr>
          <p:cNvPr id="16" name="15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313" y="4010525"/>
            <a:ext cx="7057954" cy="2847352"/>
          </a:xfrm>
          <a:prstGeom prst="rect">
            <a:avLst/>
          </a:prstGeom>
        </p:spPr>
      </p:pic>
      <p:sp>
        <p:nvSpPr>
          <p:cNvPr id="10" name="9 Rectángulo"/>
          <p:cNvSpPr/>
          <p:nvPr/>
        </p:nvSpPr>
        <p:spPr>
          <a:xfrm>
            <a:off x="411006" y="4145956"/>
            <a:ext cx="6570123" cy="2554545"/>
          </a:xfrm>
          <a:prstGeom prst="rect">
            <a:avLst/>
          </a:prstGeom>
        </p:spPr>
        <p:txBody>
          <a:bodyPr wrap="square">
            <a:spAutoFit/>
          </a:bodyPr>
          <a:lstStyle/>
          <a:p>
            <a:r>
              <a:rPr lang="es-MX" sz="2000" b="1" dirty="0">
                <a:latin typeface="Arial" panose="020B0604020202020204" pitchFamily="34" charset="0"/>
                <a:cs typeface="Arial" panose="020B0604020202020204" pitchFamily="34" charset="0"/>
              </a:rPr>
              <a:t>4. </a:t>
            </a:r>
            <a:r>
              <a:rPr lang="es-MX" sz="2000" b="1" dirty="0">
                <a:solidFill>
                  <a:srgbClr val="FF0000"/>
                </a:solidFill>
                <a:latin typeface="Arial" panose="020B0604020202020204" pitchFamily="34" charset="0"/>
                <a:cs typeface="Arial" panose="020B0604020202020204" pitchFamily="34" charset="0"/>
              </a:rPr>
              <a:t>Recuperen y analicen los acuerdos de convivencia y participación de grupo</a:t>
            </a:r>
            <a:r>
              <a:rPr lang="es-MX" sz="2000" b="1" dirty="0">
                <a:latin typeface="Arial" panose="020B0604020202020204" pitchFamily="34" charset="0"/>
                <a:cs typeface="Arial" panose="020B0604020202020204" pitchFamily="34" charset="0"/>
              </a:rPr>
              <a:t>, establecidos en la reunión anterior de Aprendizaje entre escuelas; destaquen los que favorecieron la generación de un ambiente de trabajo en el que se promueve la reflexión crítica y </a:t>
            </a:r>
            <a:r>
              <a:rPr lang="es-MX" sz="2000" b="1" dirty="0" smtClean="0">
                <a:latin typeface="Arial" panose="020B0604020202020204" pitchFamily="34" charset="0"/>
                <a:cs typeface="Arial" panose="020B0604020202020204" pitchFamily="34" charset="0"/>
              </a:rPr>
              <a:t>constructiva a </a:t>
            </a:r>
            <a:r>
              <a:rPr lang="es-MX" sz="2000" b="1" dirty="0">
                <a:latin typeface="Arial" panose="020B0604020202020204" pitchFamily="34" charset="0"/>
                <a:cs typeface="Arial" panose="020B0604020202020204" pitchFamily="34" charset="0"/>
              </a:rPr>
              <a:t>partir de una reflexión en torno a ellas, el colectivo las asuma para aprender y colaborar con sus pares.  </a:t>
            </a:r>
            <a:endParaRPr lang="es-MX" sz="2000" b="1"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12" name="11 Imagen"/>
          <p:cNvPicPr>
            <a:picLocks noChangeAspect="1"/>
          </p:cNvPicPr>
          <p:nvPr/>
        </p:nvPicPr>
        <p:blipFill rotWithShape="1">
          <a:blip r:embed="rId5">
            <a:extLst>
              <a:ext uri="{28A0092B-C50C-407E-A947-70E740481C1C}">
                <a14:useLocalDpi xmlns:a14="http://schemas.microsoft.com/office/drawing/2010/main" val="0"/>
              </a:ext>
            </a:extLst>
          </a:blip>
          <a:srcRect t="2657" r="13912"/>
          <a:stretch/>
        </p:blipFill>
        <p:spPr>
          <a:xfrm>
            <a:off x="6145307" y="2348879"/>
            <a:ext cx="3251230" cy="450899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1" name="Picture 30" descr="http://static.wixstatic.com/media/acc663_2000fb5c00ef4db6b696726e5f553642.png_srz_210_201_85_22_0.50_1.20_0.00_png_srz"/>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896" y="-23569"/>
            <a:ext cx="1341572" cy="1090396"/>
          </a:xfrm>
          <a:prstGeom prst="rect">
            <a:avLst/>
          </a:prstGeom>
          <a:noFill/>
          <a:extLst>
            <a:ext uri="{909E8E84-426E-40DD-AFC4-6F175D3DCCD1}">
              <a14:hiddenFill xmlns:a14="http://schemas.microsoft.com/office/drawing/2010/main">
                <a:solidFill>
                  <a:srgbClr val="FFFFFF"/>
                </a:solidFill>
              </a14:hiddenFill>
            </a:ext>
          </a:extLst>
        </p:spPr>
      </p:pic>
      <p:sp>
        <p:nvSpPr>
          <p:cNvPr id="15" name="14 CuadroTexto"/>
          <p:cNvSpPr txBox="1"/>
          <p:nvPr/>
        </p:nvSpPr>
        <p:spPr>
          <a:xfrm>
            <a:off x="7955924" y="336962"/>
            <a:ext cx="1188076" cy="369332"/>
          </a:xfrm>
          <a:prstGeom prst="rect">
            <a:avLst/>
          </a:prstGeom>
          <a:noFill/>
        </p:spPr>
        <p:txBody>
          <a:bodyPr wrap="square" rtlCol="0">
            <a:spAutoFit/>
          </a:bodyPr>
          <a:lstStyle/>
          <a:p>
            <a:r>
              <a:rPr lang="es-MX" dirty="0" smtClean="0"/>
              <a:t>Página 8</a:t>
            </a:r>
            <a:endParaRPr lang="es-MX" dirty="0"/>
          </a:p>
        </p:txBody>
      </p:sp>
      <p:pic>
        <p:nvPicPr>
          <p:cNvPr id="17" name="16 Imagen"/>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24127" y="376691"/>
            <a:ext cx="1343511" cy="1640119"/>
          </a:xfrm>
          <a:prstGeom prst="rect">
            <a:avLst/>
          </a:prstGeom>
        </p:spPr>
      </p:pic>
    </p:spTree>
    <p:extLst>
      <p:ext uri="{BB962C8B-B14F-4D97-AF65-F5344CB8AC3E}">
        <p14:creationId xmlns:p14="http://schemas.microsoft.com/office/powerpoint/2010/main" val="224902065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98" y="831222"/>
            <a:ext cx="9075804" cy="5240491"/>
          </a:xfrm>
          <a:prstGeom prst="rect">
            <a:avLst/>
          </a:prstGeom>
        </p:spPr>
      </p:pic>
      <p:pic>
        <p:nvPicPr>
          <p:cNvPr id="9" name="8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0315"/>
            <a:ext cx="9144000" cy="1062214"/>
          </a:xfrm>
          <a:prstGeom prst="rect">
            <a:avLst/>
          </a:prstGeom>
        </p:spPr>
      </p:pic>
      <p:sp>
        <p:nvSpPr>
          <p:cNvPr id="5" name="4 Rectángulo"/>
          <p:cNvSpPr/>
          <p:nvPr/>
        </p:nvSpPr>
        <p:spPr>
          <a:xfrm>
            <a:off x="100070" y="941899"/>
            <a:ext cx="8943859" cy="4493538"/>
          </a:xfrm>
          <a:prstGeom prst="rect">
            <a:avLst/>
          </a:prstGeom>
        </p:spPr>
        <p:txBody>
          <a:bodyPr wrap="square">
            <a:spAutoFit/>
          </a:bodyPr>
          <a:lstStyle/>
          <a:p>
            <a:r>
              <a:rPr lang="es-MX" sz="2200" b="1" dirty="0"/>
              <a:t>5. Organicen equipos; cada uno de ellos elaborará una lista de lo que No es Aprendizaje entre escuelas. </a:t>
            </a:r>
            <a:endParaRPr lang="es-MX" sz="2200" b="1" dirty="0" smtClean="0"/>
          </a:p>
          <a:p>
            <a:endParaRPr lang="es-MX" sz="2200" b="1" dirty="0" smtClean="0"/>
          </a:p>
          <a:p>
            <a:r>
              <a:rPr lang="es-MX" sz="2200" b="1" dirty="0" smtClean="0"/>
              <a:t>Regístrenla </a:t>
            </a:r>
            <a:r>
              <a:rPr lang="es-MX" sz="2200" b="1" dirty="0"/>
              <a:t>en un pliego de papel, por ejemplo: </a:t>
            </a:r>
            <a:endParaRPr lang="es-MX" sz="2200" b="1" dirty="0" smtClean="0"/>
          </a:p>
          <a:p>
            <a:r>
              <a:rPr lang="es-MX" sz="2200" b="1" dirty="0" smtClean="0"/>
              <a:t>➤ </a:t>
            </a:r>
            <a:r>
              <a:rPr lang="es-MX" sz="2200" b="1" dirty="0">
                <a:solidFill>
                  <a:srgbClr val="FF0000"/>
                </a:solidFill>
                <a:effectLst>
                  <a:outerShdw blurRad="38100" dist="38100" dir="2700000" algn="tl">
                    <a:srgbClr val="000000">
                      <a:alpha val="43137"/>
                    </a:srgbClr>
                  </a:outerShdw>
                </a:effectLst>
              </a:rPr>
              <a:t>El Aprendizaje entre escuelas </a:t>
            </a:r>
            <a:r>
              <a:rPr lang="es-MX" sz="2200" b="1" dirty="0"/>
              <a:t>no es una sesión para expresar la escasa participación de los padres de familia en las actividades escolares. </a:t>
            </a:r>
            <a:endParaRPr lang="es-MX" sz="2200" b="1" dirty="0" smtClean="0"/>
          </a:p>
          <a:p>
            <a:r>
              <a:rPr lang="es-MX" sz="2200" b="1" dirty="0" smtClean="0"/>
              <a:t>➤ </a:t>
            </a:r>
            <a:r>
              <a:rPr lang="es-MX" sz="2200" b="1" dirty="0">
                <a:solidFill>
                  <a:srgbClr val="FF0000"/>
                </a:solidFill>
                <a:effectLst>
                  <a:outerShdw blurRad="38100" dist="38100" dir="2700000" algn="tl">
                    <a:srgbClr val="000000">
                      <a:alpha val="43137"/>
                    </a:srgbClr>
                  </a:outerShdw>
                </a:effectLst>
              </a:rPr>
              <a:t>El Aprendizaje entre escuelas</a:t>
            </a:r>
            <a:r>
              <a:rPr lang="es-MX" sz="2200" b="1" dirty="0"/>
              <a:t> no es una sesión en la que se improvisa el orden del día. </a:t>
            </a:r>
            <a:endParaRPr lang="es-MX" sz="2200" b="1" dirty="0" smtClean="0"/>
          </a:p>
          <a:p>
            <a:endParaRPr lang="es-MX" sz="2200" dirty="0"/>
          </a:p>
          <a:p>
            <a:r>
              <a:rPr lang="es-MX" sz="2200" b="1" dirty="0"/>
              <a:t>6. Coloquen sus listados en un espacio visible para todos. Un integrante de cada equipo argumenta sus afirmaciones acerca de lo que no es Aprendizaje entre escuelas registradas en el papel. </a:t>
            </a:r>
            <a:endParaRPr lang="es-MX" sz="2200" b="1" dirty="0" smtClean="0"/>
          </a:p>
          <a:p>
            <a:endParaRPr lang="es-MX" sz="2200" b="1" dirty="0"/>
          </a:p>
        </p:txBody>
      </p:sp>
      <p:sp>
        <p:nvSpPr>
          <p:cNvPr id="7" name="6 Rectángulo"/>
          <p:cNvSpPr/>
          <p:nvPr/>
        </p:nvSpPr>
        <p:spPr>
          <a:xfrm>
            <a:off x="35345" y="5120650"/>
            <a:ext cx="9074557" cy="1569660"/>
          </a:xfrm>
          <a:prstGeom prst="rect">
            <a:avLst/>
          </a:prstGeom>
          <a:solidFill>
            <a:srgbClr val="FFFF00"/>
          </a:solidFill>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spAutoFit/>
          </a:bodyPr>
          <a:lstStyle/>
          <a:p>
            <a:pPr algn="just"/>
            <a:r>
              <a:rPr lang="es-MX" sz="2400" b="1" dirty="0"/>
              <a:t>7. Al concluir las participaciones y conforme a lo expresado, establezcan como </a:t>
            </a:r>
            <a:r>
              <a:rPr lang="es-MX" sz="2400" b="1" dirty="0">
                <a:solidFill>
                  <a:srgbClr val="FF0000"/>
                </a:solidFill>
                <a:effectLst>
                  <a:outerShdw blurRad="38100" dist="38100" dir="2700000" algn="tl">
                    <a:srgbClr val="000000">
                      <a:alpha val="43137"/>
                    </a:srgbClr>
                  </a:outerShdw>
                </a:effectLst>
              </a:rPr>
              <a:t>colectivo lo que significa Aprendizaje entre escuelas. </a:t>
            </a:r>
            <a:r>
              <a:rPr lang="es-MX" sz="2400" b="1" dirty="0"/>
              <a:t>Registren sus ideas en un pliego de papel y manténganlo al frente de todos</a:t>
            </a:r>
            <a:endParaRPr lang="es-MX" sz="2400" b="1" i="1" dirty="0">
              <a:solidFill>
                <a:srgbClr val="C00000"/>
              </a:solidFill>
              <a:effectLst>
                <a:outerShdw blurRad="38100" dist="38100" dir="2700000" algn="tl">
                  <a:srgbClr val="000000">
                    <a:alpha val="43137"/>
                  </a:srgbClr>
                </a:outerShdw>
              </a:effectLst>
            </a:endParaRPr>
          </a:p>
        </p:txBody>
      </p:sp>
      <p:sp>
        <p:nvSpPr>
          <p:cNvPr id="8" name="7 Rectángulo"/>
          <p:cNvSpPr/>
          <p:nvPr/>
        </p:nvSpPr>
        <p:spPr>
          <a:xfrm>
            <a:off x="165315" y="260019"/>
            <a:ext cx="8208466" cy="400110"/>
          </a:xfrm>
          <a:prstGeom prst="rect">
            <a:avLst/>
          </a:prstGeom>
        </p:spPr>
        <p:txBody>
          <a:bodyPr wrap="none">
            <a:spAutoFit/>
          </a:bodyPr>
          <a:lstStyle/>
          <a:p>
            <a:r>
              <a:rPr lang="es-MX" b="1" dirty="0"/>
              <a:t>Volvamos a recordar: </a:t>
            </a:r>
            <a:r>
              <a:rPr lang="es-MX" sz="2000" b="1" dirty="0">
                <a:solidFill>
                  <a:srgbClr val="FF0000"/>
                </a:solidFill>
                <a:effectLst>
                  <a:outerShdw blurRad="38100" dist="38100" dir="2700000" algn="tl">
                    <a:srgbClr val="000000">
                      <a:alpha val="43137"/>
                    </a:srgbClr>
                  </a:outerShdw>
                </a:effectLst>
              </a:rPr>
              <a:t>“Los propósitos del CTE” y “Aprendizaje entre escuelas”</a:t>
            </a:r>
            <a:r>
              <a:rPr lang="es-MX" b="1" dirty="0"/>
              <a:t> </a:t>
            </a:r>
            <a:endParaRPr lang="es-MX" dirty="0"/>
          </a:p>
        </p:txBody>
      </p:sp>
      <p:pic>
        <p:nvPicPr>
          <p:cNvPr id="11" name="Picture 30" descr="http://static.wixstatic.com/media/acc663_2000fb5c00ef4db6b696726e5f553642.png_srz_210_201_85_22_0.50_1.20_0.00_png_srz"/>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99074" y="189361"/>
            <a:ext cx="817610" cy="664533"/>
          </a:xfrm>
          <a:prstGeom prst="rect">
            <a:avLst/>
          </a:prstGeom>
          <a:noFill/>
          <a:extLst>
            <a:ext uri="{909E8E84-426E-40DD-AFC4-6F175D3DCCD1}">
              <a14:hiddenFill xmlns:a14="http://schemas.microsoft.com/office/drawing/2010/main">
                <a:solidFill>
                  <a:srgbClr val="FFFFFF"/>
                </a:solidFill>
              </a14:hiddenFill>
            </a:ext>
          </a:extLst>
        </p:spPr>
      </p:pic>
      <p:sp>
        <p:nvSpPr>
          <p:cNvPr id="12" name="11 CuadroTexto"/>
          <p:cNvSpPr txBox="1"/>
          <p:nvPr/>
        </p:nvSpPr>
        <p:spPr>
          <a:xfrm>
            <a:off x="7955924" y="336962"/>
            <a:ext cx="1188076" cy="369332"/>
          </a:xfrm>
          <a:prstGeom prst="rect">
            <a:avLst/>
          </a:prstGeom>
          <a:noFill/>
        </p:spPr>
        <p:txBody>
          <a:bodyPr wrap="square" rtlCol="0">
            <a:spAutoFit/>
          </a:bodyPr>
          <a:lstStyle/>
          <a:p>
            <a:r>
              <a:rPr lang="es-MX" dirty="0" smtClean="0"/>
              <a:t>Página 8</a:t>
            </a:r>
            <a:endParaRPr lang="es-MX" dirty="0"/>
          </a:p>
        </p:txBody>
      </p:sp>
      <p:pic>
        <p:nvPicPr>
          <p:cNvPr id="13" name="12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3063" y="1040463"/>
            <a:ext cx="787571" cy="961444"/>
          </a:xfrm>
          <a:prstGeom prst="rect">
            <a:avLst/>
          </a:prstGeom>
        </p:spPr>
      </p:pic>
    </p:spTree>
    <p:extLst>
      <p:ext uri="{BB962C8B-B14F-4D97-AF65-F5344CB8AC3E}">
        <p14:creationId xmlns:p14="http://schemas.microsoft.com/office/powerpoint/2010/main" val="2156275043"/>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1890</Words>
  <Application>Microsoft Office PowerPoint</Application>
  <PresentationFormat>Presentación en pantalla (4:3)</PresentationFormat>
  <Paragraphs>105</Paragraphs>
  <Slides>24</Slides>
  <Notes>2</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24</vt:i4>
      </vt:variant>
    </vt:vector>
  </HeadingPairs>
  <TitlesOfParts>
    <vt:vector size="28" baseType="lpstr">
      <vt:lpstr>Arial</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Maestra Rosa Elena Curiel Pérez</dc:creator>
  <cp:lastModifiedBy>Maestra Rosa Elena Curiel Pérez</cp:lastModifiedBy>
  <cp:revision>1</cp:revision>
  <dcterms:created xsi:type="dcterms:W3CDTF">2017-03-23T18:14:18Z</dcterms:created>
  <dcterms:modified xsi:type="dcterms:W3CDTF">2017-03-23T18:15:55Z</dcterms:modified>
</cp:coreProperties>
</file>