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0" r:id="rId6"/>
    <p:sldId id="259" r:id="rId7"/>
    <p:sldId id="266" r:id="rId8"/>
    <p:sldId id="265" r:id="rId9"/>
    <p:sldId id="264" r:id="rId10"/>
    <p:sldId id="261" r:id="rId11"/>
    <p:sldId id="268" r:id="rId12"/>
    <p:sldId id="269" r:id="rId13"/>
    <p:sldId id="267" r:id="rId14"/>
    <p:sldId id="270" r:id="rId15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6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ED128-31C9-4EBD-977F-5BEA90C9809C}" type="datetimeFigureOut">
              <a:rPr lang="id-ID" smtClean="0"/>
              <a:pPr/>
              <a:t>25/09/2017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993D8-AC8E-49D6-80B3-FE8095FE5C6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ED128-31C9-4EBD-977F-5BEA90C9809C}" type="datetimeFigureOut">
              <a:rPr lang="id-ID" smtClean="0"/>
              <a:pPr/>
              <a:t>25/09/2017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993D8-AC8E-49D6-80B3-FE8095FE5C6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ED128-31C9-4EBD-977F-5BEA90C9809C}" type="datetimeFigureOut">
              <a:rPr lang="id-ID" smtClean="0"/>
              <a:pPr/>
              <a:t>25/09/2017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993D8-AC8E-49D6-80B3-FE8095FE5C6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ED128-31C9-4EBD-977F-5BEA90C9809C}" type="datetimeFigureOut">
              <a:rPr lang="id-ID" smtClean="0"/>
              <a:pPr/>
              <a:t>25/09/2017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993D8-AC8E-49D6-80B3-FE8095FE5C6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ED128-31C9-4EBD-977F-5BEA90C9809C}" type="datetimeFigureOut">
              <a:rPr lang="id-ID" smtClean="0"/>
              <a:pPr/>
              <a:t>25/09/2017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993D8-AC8E-49D6-80B3-FE8095FE5C6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ED128-31C9-4EBD-977F-5BEA90C9809C}" type="datetimeFigureOut">
              <a:rPr lang="id-ID" smtClean="0"/>
              <a:pPr/>
              <a:t>25/09/2017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993D8-AC8E-49D6-80B3-FE8095FE5C6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ED128-31C9-4EBD-977F-5BEA90C9809C}" type="datetimeFigureOut">
              <a:rPr lang="id-ID" smtClean="0"/>
              <a:pPr/>
              <a:t>25/09/2017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993D8-AC8E-49D6-80B3-FE8095FE5C6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ED128-31C9-4EBD-977F-5BEA90C9809C}" type="datetimeFigureOut">
              <a:rPr lang="id-ID" smtClean="0"/>
              <a:pPr/>
              <a:t>25/09/2017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993D8-AC8E-49D6-80B3-FE8095FE5C6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ED128-31C9-4EBD-977F-5BEA90C9809C}" type="datetimeFigureOut">
              <a:rPr lang="id-ID" smtClean="0"/>
              <a:pPr/>
              <a:t>25/09/2017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993D8-AC8E-49D6-80B3-FE8095FE5C6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ED128-31C9-4EBD-977F-5BEA90C9809C}" type="datetimeFigureOut">
              <a:rPr lang="id-ID" smtClean="0"/>
              <a:pPr/>
              <a:t>25/09/2017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993D8-AC8E-49D6-80B3-FE8095FE5C6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ED128-31C9-4EBD-977F-5BEA90C9809C}" type="datetimeFigureOut">
              <a:rPr lang="id-ID" smtClean="0"/>
              <a:pPr/>
              <a:t>25/09/2017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993D8-AC8E-49D6-80B3-FE8095FE5C6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ED128-31C9-4EBD-977F-5BEA90C9809C}" type="datetimeFigureOut">
              <a:rPr lang="id-ID" smtClean="0"/>
              <a:pPr/>
              <a:t>25/09/2017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993D8-AC8E-49D6-80B3-FE8095FE5C60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err="1"/>
              <a:t>Konsep</a:t>
            </a:r>
            <a:r>
              <a:rPr lang="en-US" b="1" dirty="0"/>
              <a:t> </a:t>
            </a:r>
            <a:r>
              <a:rPr lang="en-US" b="1" dirty="0" err="1"/>
              <a:t>Industri</a:t>
            </a:r>
            <a:r>
              <a:rPr lang="en-US" b="1" dirty="0"/>
              <a:t> </a:t>
            </a:r>
            <a:r>
              <a:rPr lang="en-US" b="1" dirty="0" err="1"/>
              <a:t>Berbasis</a:t>
            </a:r>
            <a:r>
              <a:rPr lang="en-US" b="1" dirty="0"/>
              <a:t> </a:t>
            </a:r>
            <a:r>
              <a:rPr lang="en-US" b="1" dirty="0" err="1"/>
              <a:t>Budaya</a:t>
            </a:r>
            <a:r>
              <a:rPr lang="en-US" b="1" dirty="0"/>
              <a:t> </a:t>
            </a:r>
            <a:r>
              <a:rPr lang="id-ID" dirty="0"/>
              <a:t/>
            </a:r>
            <a:br>
              <a:rPr lang="id-ID" dirty="0"/>
            </a:br>
            <a:r>
              <a:rPr lang="en-US" b="1" dirty="0"/>
              <a:t>Di Wilayah </a:t>
            </a:r>
            <a:r>
              <a:rPr lang="en-US" b="1" dirty="0" err="1"/>
              <a:t>Kaya</a:t>
            </a:r>
            <a:r>
              <a:rPr lang="en-US" b="1" dirty="0"/>
              <a:t>  </a:t>
            </a:r>
            <a:r>
              <a:rPr lang="en-US" b="1" dirty="0" err="1"/>
              <a:t>Sumberdaya</a:t>
            </a:r>
            <a:r>
              <a:rPr lang="en-US" b="1" dirty="0"/>
              <a:t> </a:t>
            </a:r>
            <a:r>
              <a:rPr lang="en-US" b="1" dirty="0" err="1"/>
              <a:t>Alam</a:t>
            </a:r>
            <a:r>
              <a:rPr lang="id-ID" dirty="0"/>
              <a:t/>
            </a:r>
            <a:br>
              <a:rPr lang="id-ID" dirty="0"/>
            </a:br>
            <a:r>
              <a:rPr lang="en-GB" sz="3100" dirty="0" smtClean="0"/>
              <a:t>(</a:t>
            </a:r>
            <a:r>
              <a:rPr lang="en-GB" sz="3100" dirty="0" err="1" smtClean="0"/>
              <a:t>Sebuah</a:t>
            </a:r>
            <a:r>
              <a:rPr lang="en-GB" sz="3100" dirty="0" smtClean="0"/>
              <a:t>  </a:t>
            </a:r>
            <a:r>
              <a:rPr lang="en-GB" sz="3100" dirty="0" err="1" smtClean="0"/>
              <a:t>Strategi</a:t>
            </a:r>
            <a:r>
              <a:rPr lang="en-GB" sz="3100" dirty="0" smtClean="0"/>
              <a:t> </a:t>
            </a:r>
            <a:r>
              <a:rPr lang="en-GB" sz="3100" dirty="0" err="1" smtClean="0"/>
              <a:t>Pengembangan</a:t>
            </a:r>
            <a:r>
              <a:rPr lang="en-GB" sz="3100" dirty="0" smtClean="0"/>
              <a:t> </a:t>
            </a:r>
            <a:r>
              <a:rPr lang="en-GB" sz="3100" dirty="0" err="1" smtClean="0"/>
              <a:t>Industri</a:t>
            </a:r>
            <a:r>
              <a:rPr lang="en-GB" sz="3100" dirty="0" smtClean="0"/>
              <a:t> </a:t>
            </a:r>
            <a:r>
              <a:rPr lang="en-GB" sz="3100" dirty="0" err="1" smtClean="0"/>
              <a:t>Nasional</a:t>
            </a:r>
            <a:endParaRPr lang="id-ID" sz="31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76" y="3857628"/>
            <a:ext cx="7000924" cy="1752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Prof. Dr. </a:t>
            </a:r>
            <a:r>
              <a:rPr lang="en-US" dirty="0" err="1">
                <a:solidFill>
                  <a:srgbClr val="7030A0"/>
                </a:solidFill>
              </a:rPr>
              <a:t>Sutiman</a:t>
            </a:r>
            <a:r>
              <a:rPr lang="en-US" dirty="0">
                <a:solidFill>
                  <a:srgbClr val="7030A0"/>
                </a:solidFill>
              </a:rPr>
              <a:t> B. </a:t>
            </a:r>
            <a:r>
              <a:rPr lang="en-US" dirty="0" err="1">
                <a:solidFill>
                  <a:srgbClr val="7030A0"/>
                </a:solidFill>
              </a:rPr>
              <a:t>Sumitro</a:t>
            </a:r>
            <a:r>
              <a:rPr lang="en-US" dirty="0">
                <a:solidFill>
                  <a:srgbClr val="7030A0"/>
                </a:solidFill>
              </a:rPr>
              <a:t> </a:t>
            </a:r>
            <a:endParaRPr lang="id-ID" dirty="0">
              <a:solidFill>
                <a:srgbClr val="7030A0"/>
              </a:solidFill>
            </a:endParaRPr>
          </a:p>
          <a:p>
            <a:r>
              <a:rPr lang="en-US" sz="2200" i="1" dirty="0">
                <a:solidFill>
                  <a:srgbClr val="7030A0"/>
                </a:solidFill>
              </a:rPr>
              <a:t>(Guru </a:t>
            </a:r>
            <a:r>
              <a:rPr lang="en-US" sz="2200" i="1" dirty="0" err="1">
                <a:solidFill>
                  <a:srgbClr val="7030A0"/>
                </a:solidFill>
              </a:rPr>
              <a:t>Besar</a:t>
            </a:r>
            <a:r>
              <a:rPr lang="en-US" sz="2200" i="1" dirty="0">
                <a:solidFill>
                  <a:srgbClr val="7030A0"/>
                </a:solidFill>
              </a:rPr>
              <a:t> </a:t>
            </a:r>
            <a:r>
              <a:rPr lang="en-US" sz="2200" i="1" dirty="0" err="1">
                <a:solidFill>
                  <a:srgbClr val="7030A0"/>
                </a:solidFill>
              </a:rPr>
              <a:t>Biologi</a:t>
            </a:r>
            <a:r>
              <a:rPr lang="en-US" sz="2200" i="1" dirty="0">
                <a:solidFill>
                  <a:srgbClr val="7030A0"/>
                </a:solidFill>
              </a:rPr>
              <a:t> </a:t>
            </a:r>
            <a:r>
              <a:rPr lang="en-US" sz="2200" i="1" dirty="0" err="1" smtClean="0">
                <a:solidFill>
                  <a:srgbClr val="7030A0"/>
                </a:solidFill>
              </a:rPr>
              <a:t>Sel</a:t>
            </a:r>
            <a:r>
              <a:rPr lang="en-GB" sz="2200" i="1" dirty="0" smtClean="0">
                <a:solidFill>
                  <a:srgbClr val="7030A0"/>
                </a:solidFill>
              </a:rPr>
              <a:t>, </a:t>
            </a:r>
            <a:r>
              <a:rPr lang="en-GB" sz="2200" i="1" dirty="0" err="1" smtClean="0">
                <a:solidFill>
                  <a:srgbClr val="7030A0"/>
                </a:solidFill>
              </a:rPr>
              <a:t>Biologi</a:t>
            </a:r>
            <a:r>
              <a:rPr lang="en-GB" sz="2200" i="1" dirty="0" smtClean="0">
                <a:solidFill>
                  <a:srgbClr val="7030A0"/>
                </a:solidFill>
              </a:rPr>
              <a:t> </a:t>
            </a:r>
            <a:r>
              <a:rPr lang="en-GB" sz="2200" i="1" dirty="0" err="1" smtClean="0">
                <a:solidFill>
                  <a:srgbClr val="7030A0"/>
                </a:solidFill>
              </a:rPr>
              <a:t>Molekuler</a:t>
            </a:r>
            <a:r>
              <a:rPr lang="en-GB" sz="2200" i="1" dirty="0" smtClean="0">
                <a:solidFill>
                  <a:srgbClr val="7030A0"/>
                </a:solidFill>
              </a:rPr>
              <a:t> </a:t>
            </a:r>
            <a:r>
              <a:rPr lang="en-GB" sz="2200" i="1" dirty="0" err="1" smtClean="0">
                <a:solidFill>
                  <a:srgbClr val="7030A0"/>
                </a:solidFill>
              </a:rPr>
              <a:t>dan</a:t>
            </a:r>
            <a:r>
              <a:rPr lang="en-GB" sz="2200" i="1" dirty="0" smtClean="0">
                <a:solidFill>
                  <a:srgbClr val="7030A0"/>
                </a:solidFill>
              </a:rPr>
              <a:t> </a:t>
            </a:r>
            <a:r>
              <a:rPr lang="en-GB" sz="2200" i="1" dirty="0" err="1" smtClean="0">
                <a:solidFill>
                  <a:srgbClr val="7030A0"/>
                </a:solidFill>
              </a:rPr>
              <a:t>Nano</a:t>
            </a:r>
            <a:r>
              <a:rPr lang="en-GB" sz="2200" i="1" dirty="0" smtClean="0">
                <a:solidFill>
                  <a:srgbClr val="7030A0"/>
                </a:solidFill>
              </a:rPr>
              <a:t> </a:t>
            </a:r>
            <a:r>
              <a:rPr lang="en-GB" sz="2200" i="1" dirty="0" err="1" smtClean="0">
                <a:solidFill>
                  <a:srgbClr val="7030A0"/>
                </a:solidFill>
              </a:rPr>
              <a:t>Biologi</a:t>
            </a:r>
            <a:r>
              <a:rPr lang="en-GB" sz="2200" i="1" dirty="0" smtClean="0">
                <a:solidFill>
                  <a:srgbClr val="7030A0"/>
                </a:solidFill>
              </a:rPr>
              <a:t> </a:t>
            </a:r>
            <a:r>
              <a:rPr lang="en-GB" dirty="0" err="1" smtClean="0">
                <a:solidFill>
                  <a:srgbClr val="7030A0"/>
                </a:solidFill>
              </a:rPr>
              <a:t>Universitas</a:t>
            </a:r>
            <a:r>
              <a:rPr lang="en-GB" dirty="0" smtClean="0">
                <a:solidFill>
                  <a:srgbClr val="7030A0"/>
                </a:solidFill>
              </a:rPr>
              <a:t> </a:t>
            </a:r>
            <a:r>
              <a:rPr lang="en-GB" dirty="0" err="1" smtClean="0">
                <a:solidFill>
                  <a:srgbClr val="7030A0"/>
                </a:solidFill>
              </a:rPr>
              <a:t>Brawijaya</a:t>
            </a:r>
            <a:endParaRPr lang="id-ID" dirty="0">
              <a:solidFill>
                <a:srgbClr val="7030A0"/>
              </a:solidFill>
            </a:endParaRPr>
          </a:p>
          <a:p>
            <a:endParaRPr lang="id-ID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ctrTitle"/>
          </p:nvPr>
        </p:nvSpPr>
        <p:spPr>
          <a:xfrm>
            <a:off x="6429388" y="1714488"/>
            <a:ext cx="2250281" cy="4572031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dirty="0"/>
              <a:t>All creatures can be  describe as atomic,</a:t>
            </a:r>
            <a:br>
              <a:rPr lang="en-US" sz="3200" dirty="0"/>
            </a:br>
            <a:r>
              <a:rPr lang="en-US" sz="3200" dirty="0"/>
              <a:t>an angle to view living system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dirty="0" smtClean="0"/>
              <a:t> </a:t>
            </a:r>
            <a:r>
              <a:rPr lang="en-US" sz="2000" dirty="0"/>
              <a:t>Where is the ideas of performing  life is located?</a:t>
            </a:r>
          </a:p>
        </p:txBody>
      </p:sp>
      <p:pic>
        <p:nvPicPr>
          <p:cNvPr id="18435" name="Picture 4" descr="Life's organisation_ne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4071938" cy="676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357688" y="3643313"/>
            <a:ext cx="857250" cy="228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id-ID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3168255" y="5084763"/>
            <a:ext cx="269081" cy="84455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5000628" y="214290"/>
            <a:ext cx="29683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Verdana" pitchFamily="34" charset="0"/>
              </a:rPr>
              <a:t>Understanding Life at the </a:t>
            </a:r>
            <a:r>
              <a:rPr lang="en-US" sz="2400" b="1" dirty="0">
                <a:latin typeface="Verdana" pitchFamily="34" charset="0"/>
              </a:rPr>
              <a:t>level of one </a:t>
            </a:r>
            <a:r>
              <a:rPr lang="en-US" sz="2400" b="1" dirty="0" smtClean="0">
                <a:latin typeface="Verdana" pitchFamily="34" charset="0"/>
              </a:rPr>
              <a:t>atom</a:t>
            </a:r>
            <a:endParaRPr lang="en-US" sz="2400" b="1" dirty="0">
              <a:latin typeface="Verdana" pitchFamily="34" charset="0"/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3357554" y="5500702"/>
            <a:ext cx="1714512" cy="142876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Box 7"/>
          <p:cNvSpPr txBox="1"/>
          <p:nvPr/>
        </p:nvSpPr>
        <p:spPr>
          <a:xfrm>
            <a:off x="5072066" y="5357826"/>
            <a:ext cx="642942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Gap</a:t>
            </a:r>
            <a:endParaRPr lang="id-ID" sz="2000" b="1" dirty="0"/>
          </a:p>
        </p:txBody>
      </p:sp>
    </p:spTree>
    <p:extLst>
      <p:ext uri="{BB962C8B-B14F-4D97-AF65-F5344CB8AC3E}">
        <p14:creationId xmlns="" xmlns:p14="http://schemas.microsoft.com/office/powerpoint/2010/main" val="181364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42938" y="1857375"/>
          <a:ext cx="8001056" cy="464346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00528"/>
                <a:gridCol w="4000528"/>
              </a:tblGrid>
              <a:tr h="677982">
                <a:tc>
                  <a:txBody>
                    <a:bodyPr/>
                    <a:lstStyle/>
                    <a:p>
                      <a:pPr algn="ctr"/>
                      <a:r>
                        <a:rPr lang="id-ID" sz="3200" dirty="0" smtClean="0">
                          <a:solidFill>
                            <a:schemeClr val="tx1"/>
                          </a:solidFill>
                        </a:rPr>
                        <a:t>Paradigma Lama</a:t>
                      </a:r>
                      <a:endParaRPr lang="id-ID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3200" dirty="0" smtClean="0">
                          <a:solidFill>
                            <a:schemeClr val="tx1"/>
                          </a:solidFill>
                        </a:rPr>
                        <a:t>Paradigma Baru</a:t>
                      </a:r>
                      <a:endParaRPr lang="id-ID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072785">
                <a:tc>
                  <a:txBody>
                    <a:bodyPr/>
                    <a:lstStyle/>
                    <a:p>
                      <a:r>
                        <a:rPr lang="id-ID" sz="2400" b="1" dirty="0" smtClean="0">
                          <a:solidFill>
                            <a:srgbClr val="003300"/>
                          </a:solidFill>
                        </a:rPr>
                        <a:t>Sain Terpisah </a:t>
                      </a:r>
                      <a:r>
                        <a:rPr lang="id-ID" sz="2400" b="0" dirty="0" smtClean="0">
                          <a:solidFill>
                            <a:srgbClr val="003300"/>
                          </a:solidFill>
                        </a:rPr>
                        <a:t>,</a:t>
                      </a:r>
                      <a:r>
                        <a:rPr lang="id-ID" sz="2400" b="0" baseline="0" dirty="0" smtClean="0">
                          <a:solidFill>
                            <a:srgbClr val="003300"/>
                          </a:solidFill>
                        </a:rPr>
                        <a:t> </a:t>
                      </a:r>
                      <a:r>
                        <a:rPr lang="id-ID" sz="2400" b="0" dirty="0" smtClean="0">
                          <a:solidFill>
                            <a:srgbClr val="003300"/>
                          </a:solidFill>
                        </a:rPr>
                        <a:t>reduksionistik</a:t>
                      </a:r>
                      <a:r>
                        <a:rPr lang="id-ID" sz="2400" b="0" baseline="0" dirty="0" smtClean="0">
                          <a:solidFill>
                            <a:srgbClr val="003300"/>
                          </a:solidFill>
                        </a:rPr>
                        <a:t> , parsialisme, analitik</a:t>
                      </a:r>
                      <a:endParaRPr lang="id-ID" sz="2400" b="0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2400" b="1" dirty="0" smtClean="0">
                          <a:solidFill>
                            <a:srgbClr val="003300"/>
                          </a:solidFill>
                        </a:rPr>
                        <a:t>Sain </a:t>
                      </a:r>
                      <a:r>
                        <a:rPr lang="en-GB" sz="2400" b="1" dirty="0" smtClean="0">
                          <a:solidFill>
                            <a:srgbClr val="003300"/>
                          </a:solidFill>
                        </a:rPr>
                        <a:t>trans-</a:t>
                      </a:r>
                      <a:r>
                        <a:rPr lang="en-GB" sz="2400" b="1" dirty="0" err="1" smtClean="0">
                          <a:solidFill>
                            <a:srgbClr val="003300"/>
                          </a:solidFill>
                        </a:rPr>
                        <a:t>disiplin</a:t>
                      </a:r>
                      <a:r>
                        <a:rPr lang="en-GB" sz="2400" b="1" dirty="0" smtClean="0">
                          <a:solidFill>
                            <a:srgbClr val="003300"/>
                          </a:solidFill>
                        </a:rPr>
                        <a:t>, </a:t>
                      </a:r>
                      <a:r>
                        <a:rPr lang="id-ID" sz="2400" b="1" dirty="0" smtClean="0">
                          <a:solidFill>
                            <a:srgbClr val="003300"/>
                          </a:solidFill>
                        </a:rPr>
                        <a:t>saling terhubung (interkoneksi)</a:t>
                      </a:r>
                      <a:endParaRPr lang="id-ID" sz="2400" b="1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</a:tr>
              <a:tr h="1639198">
                <a:tc>
                  <a:txBody>
                    <a:bodyPr/>
                    <a:lstStyle/>
                    <a:p>
                      <a:r>
                        <a:rPr lang="id-ID" sz="2400" b="1" dirty="0" smtClean="0">
                          <a:solidFill>
                            <a:srgbClr val="003300"/>
                          </a:solidFill>
                        </a:rPr>
                        <a:t>Sain empirik</a:t>
                      </a:r>
                      <a:r>
                        <a:rPr lang="id-ID" sz="2400" b="0" dirty="0" smtClean="0">
                          <a:solidFill>
                            <a:srgbClr val="003300"/>
                          </a:solidFill>
                        </a:rPr>
                        <a:t>. Cenderung</a:t>
                      </a:r>
                      <a:r>
                        <a:rPr lang="id-ID" sz="2400" b="0" baseline="0" dirty="0" smtClean="0">
                          <a:solidFill>
                            <a:srgbClr val="003300"/>
                          </a:solidFill>
                        </a:rPr>
                        <a:t> susah berubah a</a:t>
                      </a:r>
                      <a:r>
                        <a:rPr lang="id-ID" sz="2400" b="0" dirty="0" smtClean="0">
                          <a:solidFill>
                            <a:srgbClr val="003300"/>
                          </a:solidFill>
                        </a:rPr>
                        <a:t>pabila nalar telah bersesuaian</a:t>
                      </a:r>
                      <a:r>
                        <a:rPr lang="id-ID" sz="2400" b="0" baseline="0" dirty="0" smtClean="0">
                          <a:solidFill>
                            <a:srgbClr val="003300"/>
                          </a:solidFill>
                        </a:rPr>
                        <a:t> dengan bukti  empirik</a:t>
                      </a:r>
                      <a:endParaRPr lang="id-ID" sz="2400" b="0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2400" b="1" dirty="0" smtClean="0">
                          <a:solidFill>
                            <a:srgbClr val="003300"/>
                          </a:solidFill>
                        </a:rPr>
                        <a:t>Sain progresif,</a:t>
                      </a:r>
                      <a:r>
                        <a:rPr lang="id-ID" sz="2400" b="1" baseline="0" dirty="0" smtClean="0">
                          <a:solidFill>
                            <a:srgbClr val="003300"/>
                          </a:solidFill>
                        </a:rPr>
                        <a:t>  </a:t>
                      </a:r>
                      <a:r>
                        <a:rPr lang="id-ID" sz="2400" b="0" baseline="0" dirty="0" smtClean="0">
                          <a:solidFill>
                            <a:srgbClr val="003300"/>
                          </a:solidFill>
                        </a:rPr>
                        <a:t>ada  temuan-temuan baru dan perlu </a:t>
                      </a:r>
                      <a:r>
                        <a:rPr lang="id-ID" sz="2400" b="0" i="1" baseline="0" dirty="0" smtClean="0">
                          <a:solidFill>
                            <a:srgbClr val="003300"/>
                          </a:solidFill>
                        </a:rPr>
                        <a:t>update</a:t>
                      </a:r>
                      <a:endParaRPr lang="id-ID" sz="2400" b="0" i="1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</a:tr>
              <a:tr h="1253504">
                <a:tc>
                  <a:txBody>
                    <a:bodyPr/>
                    <a:lstStyle/>
                    <a:p>
                      <a:r>
                        <a:rPr lang="id-ID" sz="2400" b="1" dirty="0" smtClean="0">
                          <a:solidFill>
                            <a:srgbClr val="003300"/>
                          </a:solidFill>
                        </a:rPr>
                        <a:t>Spesialisasi, </a:t>
                      </a:r>
                      <a:r>
                        <a:rPr lang="id-ID" sz="2400" b="0" dirty="0" smtClean="0">
                          <a:solidFill>
                            <a:srgbClr val="003300"/>
                          </a:solidFill>
                        </a:rPr>
                        <a:t>terbagi dalam disiplin-disiplin,</a:t>
                      </a:r>
                      <a:r>
                        <a:rPr lang="id-ID" sz="2400" b="0" baseline="0" dirty="0" smtClean="0">
                          <a:solidFill>
                            <a:srgbClr val="003300"/>
                          </a:solidFill>
                        </a:rPr>
                        <a:t>  semakin </a:t>
                      </a:r>
                      <a:r>
                        <a:rPr lang="id-ID" sz="2400" b="1" baseline="0" dirty="0" smtClean="0">
                          <a:solidFill>
                            <a:srgbClr val="003300"/>
                          </a:solidFill>
                        </a:rPr>
                        <a:t>sempit dan fokus</a:t>
                      </a:r>
                      <a:endParaRPr lang="id-ID" sz="2400" b="1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2400" b="1" dirty="0" smtClean="0">
                          <a:solidFill>
                            <a:srgbClr val="003300"/>
                          </a:solidFill>
                        </a:rPr>
                        <a:t>Semakin holistik</a:t>
                      </a:r>
                      <a:endParaRPr lang="id-ID" sz="2400" b="1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427" name="TextBox 2"/>
          <p:cNvSpPr txBox="1">
            <a:spLocks noChangeArrowheads="1"/>
          </p:cNvSpPr>
          <p:nvPr/>
        </p:nvSpPr>
        <p:spPr bwMode="auto">
          <a:xfrm>
            <a:off x="1285875" y="285750"/>
            <a:ext cx="664368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4000" b="1" dirty="0" err="1" smtClean="0"/>
              <a:t>Merubah</a:t>
            </a:r>
            <a:r>
              <a:rPr lang="en-GB" sz="4000" b="1" dirty="0" smtClean="0"/>
              <a:t> </a:t>
            </a:r>
            <a:r>
              <a:rPr lang="id-ID" sz="4000" b="1" dirty="0" smtClean="0"/>
              <a:t>Paradigma </a:t>
            </a:r>
            <a:r>
              <a:rPr lang="en-GB" sz="4000" b="1" dirty="0" err="1" smtClean="0"/>
              <a:t>Untuk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Kretek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dan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Jamu</a:t>
            </a:r>
            <a:endParaRPr lang="id-ID" sz="4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357290" y="1357298"/>
            <a:ext cx="6929785" cy="5033135"/>
            <a:chOff x="84106" y="990574"/>
            <a:chExt cx="8794633" cy="5247201"/>
          </a:xfrm>
        </p:grpSpPr>
        <p:sp>
          <p:nvSpPr>
            <p:cNvPr id="2" name="Left-Right Arrow 1"/>
            <p:cNvSpPr/>
            <p:nvPr/>
          </p:nvSpPr>
          <p:spPr>
            <a:xfrm flipV="1">
              <a:off x="2857501" y="3375617"/>
              <a:ext cx="3000375" cy="428589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 rot="5400000" flipH="1" flipV="1">
              <a:off x="1570146" y="3161323"/>
              <a:ext cx="2573121" cy="1588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4519726" y="3213706"/>
              <a:ext cx="2677887" cy="1587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87" name="TextBox 9"/>
            <p:cNvSpPr txBox="1">
              <a:spLocks noChangeArrowheads="1"/>
            </p:cNvSpPr>
            <p:nvPr/>
          </p:nvSpPr>
          <p:spPr bwMode="auto">
            <a:xfrm>
              <a:off x="2268142" y="4661299"/>
              <a:ext cx="1178719" cy="328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b="1">
                  <a:solidFill>
                    <a:srgbClr val="000000"/>
                  </a:solidFill>
                </a:rPr>
                <a:t>1 nm</a:t>
              </a:r>
            </a:p>
          </p:txBody>
        </p:sp>
        <p:sp>
          <p:nvSpPr>
            <p:cNvPr id="20488" name="TextBox 10"/>
            <p:cNvSpPr txBox="1">
              <a:spLocks noChangeArrowheads="1"/>
            </p:cNvSpPr>
            <p:nvPr/>
          </p:nvSpPr>
          <p:spPr bwMode="auto">
            <a:xfrm>
              <a:off x="5322095" y="4661299"/>
              <a:ext cx="1178719" cy="328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b="1">
                  <a:solidFill>
                    <a:srgbClr val="000000"/>
                  </a:solidFill>
                </a:rPr>
                <a:t>100 nm</a:t>
              </a:r>
            </a:p>
          </p:txBody>
        </p:sp>
        <p:sp>
          <p:nvSpPr>
            <p:cNvPr id="20489" name="TextBox 12"/>
            <p:cNvSpPr txBox="1">
              <a:spLocks noChangeArrowheads="1"/>
            </p:cNvSpPr>
            <p:nvPr/>
          </p:nvSpPr>
          <p:spPr bwMode="auto">
            <a:xfrm>
              <a:off x="6339812" y="1809814"/>
              <a:ext cx="2538927" cy="4427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id-ID" b="1" dirty="0">
                  <a:solidFill>
                    <a:srgbClr val="002060"/>
                  </a:solidFill>
                </a:rPr>
                <a:t>Mengikuti Hukum Newton</a:t>
              </a:r>
              <a:endParaRPr lang="en-US" b="1" dirty="0">
                <a:solidFill>
                  <a:srgbClr val="002060"/>
                </a:solidFill>
              </a:endParaRPr>
            </a:p>
            <a:p>
              <a:endParaRPr lang="en-US" dirty="0">
                <a:solidFill>
                  <a:srgbClr val="000000"/>
                </a:solidFill>
              </a:endParaRPr>
            </a:p>
            <a:p>
              <a:pPr algn="ctr"/>
              <a:r>
                <a:rPr lang="id-ID" dirty="0">
                  <a:solidFill>
                    <a:srgbClr val="000000"/>
                  </a:solidFill>
                </a:rPr>
                <a:t>Terpengaruh gaya </a:t>
              </a:r>
              <a:r>
                <a:rPr lang="en-US" dirty="0" err="1">
                  <a:solidFill>
                    <a:srgbClr val="000000"/>
                  </a:solidFill>
                </a:rPr>
                <a:t>Gravita</a:t>
              </a:r>
              <a:r>
                <a:rPr lang="id-ID" dirty="0">
                  <a:solidFill>
                    <a:srgbClr val="000000"/>
                  </a:solidFill>
                </a:rPr>
                <a:t>si</a:t>
              </a:r>
            </a:p>
            <a:p>
              <a:pPr algn="ctr"/>
              <a:endParaRPr lang="en-US" dirty="0">
                <a:solidFill>
                  <a:srgbClr val="000000"/>
                </a:solidFill>
              </a:endParaRPr>
            </a:p>
            <a:p>
              <a:pPr algn="ctr"/>
              <a:r>
                <a:rPr lang="id-ID" dirty="0">
                  <a:solidFill>
                    <a:srgbClr val="000000"/>
                  </a:solidFill>
                </a:rPr>
                <a:t>Ada pengertian hubungan antara waktu dan ruang</a:t>
              </a:r>
              <a:endParaRPr lang="en-US" dirty="0">
                <a:solidFill>
                  <a:srgbClr val="000000"/>
                </a:solidFill>
              </a:endParaRPr>
            </a:p>
            <a:p>
              <a:pPr algn="ctr"/>
              <a:endParaRPr lang="en-US" dirty="0">
                <a:solidFill>
                  <a:srgbClr val="000000"/>
                </a:solidFill>
              </a:endParaRPr>
            </a:p>
            <a:p>
              <a:pPr algn="ctr"/>
              <a:r>
                <a:rPr lang="id-ID" dirty="0">
                  <a:solidFill>
                    <a:srgbClr val="000000"/>
                  </a:solidFill>
                </a:rPr>
                <a:t>Memiliki ukuran, berat dan kecepatan gerak yang dapat diukur</a:t>
              </a:r>
              <a:endParaRPr lang="en-US" dirty="0">
                <a:solidFill>
                  <a:srgbClr val="000000"/>
                </a:solidFill>
              </a:endParaRPr>
            </a:p>
            <a:p>
              <a:pPr algn="ctr"/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20490" name="TextBox 15"/>
            <p:cNvSpPr txBox="1">
              <a:spLocks noChangeArrowheads="1"/>
            </p:cNvSpPr>
            <p:nvPr/>
          </p:nvSpPr>
          <p:spPr bwMode="auto">
            <a:xfrm>
              <a:off x="84106" y="1875235"/>
              <a:ext cx="2451926" cy="3433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id-ID" sz="1600" b="1" dirty="0">
                  <a:solidFill>
                    <a:srgbClr val="002060"/>
                  </a:solidFill>
                </a:rPr>
                <a:t>Mengikuti pemikiran Fisika Modern (Fisika Kuantum)</a:t>
              </a:r>
              <a:endParaRPr lang="en-US" sz="1600" b="1" dirty="0">
                <a:solidFill>
                  <a:srgbClr val="002060"/>
                </a:solidFill>
              </a:endParaRPr>
            </a:p>
            <a:p>
              <a:pPr algn="ctr"/>
              <a:endParaRPr lang="en-US" sz="1600" dirty="0">
                <a:solidFill>
                  <a:srgbClr val="000000"/>
                </a:solidFill>
              </a:endParaRPr>
            </a:p>
            <a:p>
              <a:pPr algn="ctr"/>
              <a:r>
                <a:rPr lang="id-ID" sz="1600" dirty="0">
                  <a:solidFill>
                    <a:srgbClr val="000000"/>
                  </a:solidFill>
                </a:rPr>
                <a:t>Bentuknya berupa </a:t>
              </a:r>
              <a:r>
                <a:rPr lang="en-US" sz="1600" dirty="0">
                  <a:solidFill>
                    <a:srgbClr val="000000"/>
                  </a:solidFill>
                </a:rPr>
                <a:t>Atom </a:t>
              </a:r>
              <a:r>
                <a:rPr lang="id-ID" sz="1600" dirty="0">
                  <a:solidFill>
                    <a:srgbClr val="000000"/>
                  </a:solidFill>
                </a:rPr>
                <a:t>dan s</a:t>
              </a:r>
              <a:r>
                <a:rPr lang="en-US" sz="1600" dirty="0" err="1">
                  <a:solidFill>
                    <a:srgbClr val="000000"/>
                  </a:solidFill>
                </a:rPr>
                <a:t>ubatom</a:t>
              </a:r>
              <a:r>
                <a:rPr lang="id-ID" sz="1600" dirty="0">
                  <a:solidFill>
                    <a:srgbClr val="000000"/>
                  </a:solidFill>
                </a:rPr>
                <a:t> atau </a:t>
              </a:r>
              <a:r>
                <a:rPr lang="en-US" sz="1600" dirty="0" err="1">
                  <a:solidFill>
                    <a:srgbClr val="000000"/>
                  </a:solidFill>
                </a:rPr>
                <a:t>parti</a:t>
              </a:r>
              <a:r>
                <a:rPr lang="id-ID" sz="1600" dirty="0">
                  <a:solidFill>
                    <a:srgbClr val="000000"/>
                  </a:solidFill>
                </a:rPr>
                <a:t>kel</a:t>
              </a:r>
              <a:endParaRPr lang="en-US" sz="1600" dirty="0">
                <a:solidFill>
                  <a:srgbClr val="000000"/>
                </a:solidFill>
              </a:endParaRPr>
            </a:p>
            <a:p>
              <a:pPr algn="ctr"/>
              <a:endParaRPr lang="en-US" dirty="0">
                <a:solidFill>
                  <a:srgbClr val="000000"/>
                </a:solidFill>
              </a:endParaRPr>
            </a:p>
            <a:p>
              <a:pPr algn="ctr"/>
              <a:r>
                <a:rPr lang="id-ID" sz="1600" dirty="0">
                  <a:solidFill>
                    <a:srgbClr val="000000"/>
                  </a:solidFill>
                </a:rPr>
                <a:t>Kejadiannya bukan peristiwa yang terkait dengan ruang dan waktu</a:t>
              </a:r>
              <a:r>
                <a:rPr lang="en-US" sz="1600" dirty="0">
                  <a:solidFill>
                    <a:srgbClr val="000000"/>
                  </a:solidFill>
                </a:rPr>
                <a:t> </a:t>
              </a:r>
            </a:p>
          </p:txBody>
        </p:sp>
        <p:sp>
          <p:nvSpPr>
            <p:cNvPr id="20491" name="TextBox 16"/>
            <p:cNvSpPr txBox="1">
              <a:spLocks noChangeArrowheads="1"/>
            </p:cNvSpPr>
            <p:nvPr/>
          </p:nvSpPr>
          <p:spPr bwMode="auto">
            <a:xfrm>
              <a:off x="2985303" y="990574"/>
              <a:ext cx="2759706" cy="2381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id-ID" sz="2000" b="1" dirty="0">
                  <a:solidFill>
                    <a:srgbClr val="FF0000"/>
                  </a:solidFill>
                </a:rPr>
                <a:t>Proses hidup dilakukan oleh benda-benda di dalam sel berukuran puluhan nanometer 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2143108" y="6143644"/>
            <a:ext cx="52149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d-ID" sz="2400" dirty="0">
                <a:solidFill>
                  <a:srgbClr val="FF0000"/>
                </a:solidFill>
              </a:rPr>
              <a:t>1 nanometer = 1/milyar  meter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71604" y="0"/>
            <a:ext cx="6000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err="1" smtClean="0"/>
              <a:t>Konsep</a:t>
            </a:r>
            <a:r>
              <a:rPr lang="en-GB" sz="4000" dirty="0" smtClean="0"/>
              <a:t> </a:t>
            </a:r>
            <a:r>
              <a:rPr lang="en-GB" sz="4000" dirty="0" err="1" smtClean="0"/>
              <a:t>Baru</a:t>
            </a:r>
            <a:r>
              <a:rPr lang="en-GB" sz="4000" dirty="0" smtClean="0"/>
              <a:t> </a:t>
            </a:r>
            <a:r>
              <a:rPr lang="en-GB" sz="4000" dirty="0" err="1" smtClean="0"/>
              <a:t>Menambahkan</a:t>
            </a:r>
            <a:r>
              <a:rPr lang="en-GB" sz="4000" dirty="0" smtClean="0"/>
              <a:t> </a:t>
            </a:r>
            <a:r>
              <a:rPr lang="en-GB" sz="4000" dirty="0" err="1" smtClean="0"/>
              <a:t>Nano</a:t>
            </a:r>
            <a:r>
              <a:rPr lang="en-GB" sz="4000" dirty="0" smtClean="0"/>
              <a:t> Science</a:t>
            </a:r>
            <a:endParaRPr lang="id-ID" sz="4000" dirty="0"/>
          </a:p>
        </p:txBody>
      </p:sp>
    </p:spTree>
    <p:extLst>
      <p:ext uri="{BB962C8B-B14F-4D97-AF65-F5344CB8AC3E}">
        <p14:creationId xmlns:p14="http://schemas.microsoft.com/office/powerpoint/2010/main" xmlns="" val="174935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642910" y="1285860"/>
            <a:ext cx="8001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err="1" smtClean="0">
                <a:latin typeface="Calibri" pitchFamily="34" charset="0"/>
              </a:rPr>
              <a:t>Reduktionisme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dalam</a:t>
            </a:r>
            <a:r>
              <a:rPr lang="en-US" sz="2800" dirty="0" smtClean="0">
                <a:latin typeface="Calibri" pitchFamily="34" charset="0"/>
              </a:rPr>
              <a:t> Ilmu2 </a:t>
            </a:r>
            <a:r>
              <a:rPr lang="en-US" sz="2800" dirty="0" err="1" smtClean="0">
                <a:latin typeface="Calibri" pitchFamily="34" charset="0"/>
              </a:rPr>
              <a:t>Hayati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mengandung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banyak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sekali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simplifikasi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asumsi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sehingga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perlu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peninjauan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menyeluruh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untuk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menghindari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kesalahan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simpulan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memperkecil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dampak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buruk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di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tingkat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aplikasinya</a:t>
            </a:r>
            <a:r>
              <a:rPr lang="en-US" sz="2800" dirty="0" smtClean="0">
                <a:latin typeface="Calibri" pitchFamily="34" charset="0"/>
              </a:rPr>
              <a:t>.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571500" y="571500"/>
            <a:ext cx="223407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3600" b="1" dirty="0" err="1" smtClean="0">
                <a:latin typeface="Calibri" pitchFamily="34" charset="0"/>
              </a:rPr>
              <a:t>Ringkasan</a:t>
            </a:r>
            <a:r>
              <a:rPr lang="en-GB" sz="3600" b="1" dirty="0" smtClean="0">
                <a:latin typeface="Calibri" pitchFamily="34" charset="0"/>
              </a:rPr>
              <a:t> </a:t>
            </a:r>
            <a:endParaRPr lang="en-US" sz="3600" b="1" dirty="0">
              <a:latin typeface="Calibri" pitchFamily="34" charset="0"/>
            </a:endParaRPr>
          </a:p>
        </p:txBody>
      </p:sp>
      <p:sp>
        <p:nvSpPr>
          <p:cNvPr id="5" name="Date Placeholder 65"/>
          <p:cNvSpPr>
            <a:spLocks noGrp="1"/>
          </p:cNvSpPr>
          <p:nvPr>
            <p:ph type="dt" sz="quarter" idx="10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>
                    <a:tint val="75000"/>
                  </a:schemeClr>
                </a:solidFill>
                <a:latin typeface="+mn-lt"/>
              </a:rPr>
              <a:t>www.smartbio.org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4348" y="5000636"/>
            <a:ext cx="807249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dirty="0" err="1" smtClean="0">
                <a:latin typeface="+mj-lt"/>
                <a:cs typeface="Arial" charset="0"/>
              </a:rPr>
              <a:t>Konsep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en-US" sz="2800" dirty="0" err="1" smtClean="0">
                <a:latin typeface="+mj-lt"/>
                <a:cs typeface="Arial" charset="0"/>
              </a:rPr>
              <a:t>ini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en-US" sz="2800" dirty="0" err="1" smtClean="0">
                <a:latin typeface="+mj-lt"/>
                <a:cs typeface="Arial" charset="0"/>
              </a:rPr>
              <a:t>dipakai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en-US" sz="2800" dirty="0" err="1" smtClean="0">
                <a:latin typeface="+mj-lt"/>
                <a:cs typeface="Arial" charset="0"/>
              </a:rPr>
              <a:t>untuk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en-US" sz="2800" dirty="0" err="1" smtClean="0">
                <a:latin typeface="+mj-lt"/>
                <a:cs typeface="Arial" charset="0"/>
              </a:rPr>
              <a:t>memperkuat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en-US" sz="2800" dirty="0" err="1" smtClean="0">
                <a:latin typeface="+mj-lt"/>
                <a:cs typeface="Arial" charset="0"/>
              </a:rPr>
              <a:t>pengembangan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en-US" sz="2800" dirty="0" err="1" smtClean="0">
                <a:latin typeface="+mj-lt"/>
                <a:cs typeface="Arial" charset="0"/>
              </a:rPr>
              <a:t>industri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en-US" sz="2800" dirty="0" err="1" smtClean="0">
                <a:latin typeface="+mj-lt"/>
                <a:cs typeface="Arial" charset="0"/>
              </a:rPr>
              <a:t>berbasis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en-US" sz="2800" dirty="0" err="1" smtClean="0">
                <a:latin typeface="+mj-lt"/>
                <a:cs typeface="Arial" charset="0"/>
              </a:rPr>
              <a:t>budaya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en-US" sz="2800" dirty="0" err="1" smtClean="0">
                <a:latin typeface="+mj-lt"/>
                <a:cs typeface="Arial" charset="0"/>
              </a:rPr>
              <a:t>dan</a:t>
            </a:r>
            <a:r>
              <a:rPr lang="en-US" sz="2800" dirty="0">
                <a:latin typeface="+mj-lt"/>
                <a:cs typeface="Arial" charset="0"/>
              </a:rPr>
              <a:t> 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en-US" sz="2800" dirty="0" err="1" smtClean="0">
                <a:latin typeface="+mj-lt"/>
                <a:cs typeface="Arial" charset="0"/>
              </a:rPr>
              <a:t>sumber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en-US" sz="2800" dirty="0" err="1" smtClean="0">
                <a:latin typeface="+mj-lt"/>
                <a:cs typeface="Arial" charset="0"/>
              </a:rPr>
              <a:t>alam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en-US" sz="2800" dirty="0" err="1" smtClean="0">
                <a:latin typeface="+mj-lt"/>
                <a:cs typeface="Arial" charset="0"/>
              </a:rPr>
              <a:t>di</a:t>
            </a:r>
            <a:r>
              <a:rPr lang="en-US" sz="2800" dirty="0" smtClean="0">
                <a:latin typeface="+mj-lt"/>
                <a:cs typeface="Arial" charset="0"/>
              </a:rPr>
              <a:t> Indonesia</a:t>
            </a:r>
            <a:endParaRPr lang="en-US" sz="28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3571876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Warisan</a:t>
            </a:r>
            <a:r>
              <a:rPr lang="en-US" sz="2400" dirty="0" smtClean="0"/>
              <a:t> </a:t>
            </a:r>
            <a:r>
              <a:rPr lang="en-US" sz="2400" dirty="0" err="1" smtClean="0"/>
              <a:t>Nenek</a:t>
            </a:r>
            <a:r>
              <a:rPr lang="en-US" sz="2400" dirty="0" smtClean="0"/>
              <a:t> </a:t>
            </a:r>
            <a:r>
              <a:rPr lang="en-US" sz="2400" dirty="0" err="1" smtClean="0"/>
              <a:t>Moyang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berperspektif</a:t>
            </a:r>
            <a:r>
              <a:rPr lang="en-US" sz="2400" dirty="0" smtClean="0"/>
              <a:t> </a:t>
            </a:r>
            <a:r>
              <a:rPr lang="en-US" sz="2400" dirty="0" err="1" smtClean="0"/>
              <a:t>holistik</a:t>
            </a:r>
            <a:r>
              <a:rPr lang="en-US" sz="2400" dirty="0" smtClean="0"/>
              <a:t> </a:t>
            </a:r>
            <a:r>
              <a:rPr lang="en-US" sz="2400" dirty="0" err="1" smtClean="0"/>
              <a:t>perlu</a:t>
            </a:r>
            <a:r>
              <a:rPr lang="en-US" sz="2400" dirty="0" smtClean="0"/>
              <a:t> </a:t>
            </a:r>
            <a:r>
              <a:rPr lang="en-US" sz="2400" dirty="0" err="1" smtClean="0"/>
              <a:t>diapresiasi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tengah</a:t>
            </a:r>
            <a:r>
              <a:rPr lang="en-US" sz="2400" dirty="0" smtClean="0"/>
              <a:t> </a:t>
            </a:r>
            <a:r>
              <a:rPr lang="en-US" sz="2400" dirty="0" err="1" smtClean="0"/>
              <a:t>peradaban</a:t>
            </a:r>
            <a:r>
              <a:rPr lang="en-US" sz="2400" dirty="0" smtClean="0"/>
              <a:t> global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mengimbangi</a:t>
            </a:r>
            <a:r>
              <a:rPr lang="en-US" sz="2400" dirty="0" smtClean="0"/>
              <a:t> </a:t>
            </a:r>
            <a:r>
              <a:rPr lang="en-US" sz="2400" dirty="0" err="1" smtClean="0"/>
              <a:t>dominasi</a:t>
            </a:r>
            <a:r>
              <a:rPr lang="en-US" sz="2400" dirty="0" smtClean="0"/>
              <a:t> </a:t>
            </a:r>
            <a:r>
              <a:rPr lang="en-US" sz="2400" dirty="0" err="1" smtClean="0"/>
              <a:t>Sains</a:t>
            </a:r>
            <a:r>
              <a:rPr lang="en-US" sz="2400" dirty="0" smtClean="0"/>
              <a:t> </a:t>
            </a:r>
            <a:r>
              <a:rPr lang="en-US" sz="2400" dirty="0" err="1" smtClean="0"/>
              <a:t>reduksionistik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28596" y="214290"/>
            <a:ext cx="8358246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Hal yang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dilakukan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UB</a:t>
            </a: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Kami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dari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kelompok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peneliti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bidang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Nano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Biologi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bekerjasama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dengan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beberapa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Universitas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lain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lembaga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penelitian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Indonesia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telah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memulai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kajian-kajian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dengan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perspektif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Penelitian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dengan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melibatkan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mahasiswa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S1, S2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S3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telah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dilaksanakan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sejak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10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tahun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yang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lalu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Hasilnya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sudah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ada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pula yang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dipublikasi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Perlu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mendorong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Industri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rokok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untuk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memiliki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Reasearch</a:t>
            </a:r>
            <a:r>
              <a:rPr kumimoji="0" lang="en-US" sz="2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and Development  </a:t>
            </a:r>
            <a:r>
              <a:rPr kumimoji="0" lang="en-US" sz="2400" b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sebagai</a:t>
            </a:r>
            <a:r>
              <a:rPr kumimoji="0" lang="en-US" sz="24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bagian</a:t>
            </a:r>
            <a:r>
              <a:rPr kumimoji="0" lang="en-US" sz="24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dari</a:t>
            </a:r>
            <a:r>
              <a:rPr kumimoji="0" lang="en-US" sz="24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400" b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starategi</a:t>
            </a:r>
            <a:r>
              <a:rPr kumimoji="0" lang="en-US" sz="24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bisnisnya</a:t>
            </a:r>
            <a:r>
              <a:rPr kumimoji="0" lang="en-US" sz="24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aseline="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Kegiatan-kegiatan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yang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kita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lakukan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memang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tidak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dapat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cepat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dilaksanakan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UB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sanggup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untuk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mendukung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industri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rokok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bila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ingin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mengembangkan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bagian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R and D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2976" y="1285860"/>
            <a:ext cx="74295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err="1"/>
              <a:t>R</a:t>
            </a:r>
            <a:r>
              <a:rPr lang="en-GB" sz="2000" b="1" dirty="0" err="1" smtClean="0"/>
              <a:t>ibuan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tahun</a:t>
            </a:r>
            <a:r>
              <a:rPr lang="en-GB" sz="2000" b="1" dirty="0" smtClean="0"/>
              <a:t>  </a:t>
            </a:r>
            <a:r>
              <a:rPr lang="en-GB" sz="2000" b="1" dirty="0" err="1"/>
              <a:t>bangsa</a:t>
            </a:r>
            <a:r>
              <a:rPr lang="en-GB" sz="2000" b="1" dirty="0"/>
              <a:t> </a:t>
            </a:r>
            <a:r>
              <a:rPr lang="en-GB" sz="2000" b="1" dirty="0" err="1"/>
              <a:t>ini</a:t>
            </a:r>
            <a:r>
              <a:rPr lang="en-GB" sz="2000" b="1" dirty="0"/>
              <a:t> </a:t>
            </a:r>
            <a:r>
              <a:rPr lang="en-GB" sz="2000" b="1" dirty="0" err="1"/>
              <a:t>hidup</a:t>
            </a:r>
            <a:r>
              <a:rPr lang="en-GB" sz="2000" b="1" dirty="0"/>
              <a:t> </a:t>
            </a:r>
            <a:r>
              <a:rPr lang="en-GB" sz="2000" b="1" dirty="0" err="1"/>
              <a:t>dalam</a:t>
            </a:r>
            <a:r>
              <a:rPr lang="en-GB" sz="2000" b="1" dirty="0"/>
              <a:t> </a:t>
            </a:r>
            <a:r>
              <a:rPr lang="en-GB" sz="2000" b="1" dirty="0" err="1"/>
              <a:t>harmoni</a:t>
            </a:r>
            <a:r>
              <a:rPr lang="en-GB" sz="2000" b="1" dirty="0"/>
              <a:t> </a:t>
            </a:r>
            <a:r>
              <a:rPr lang="en-GB" sz="2000" b="1" dirty="0" err="1"/>
              <a:t>dengan</a:t>
            </a:r>
            <a:r>
              <a:rPr lang="en-GB" sz="2000" b="1" dirty="0"/>
              <a:t> </a:t>
            </a:r>
            <a:r>
              <a:rPr lang="en-GB" sz="2000" b="1" dirty="0" err="1"/>
              <a:t>alam</a:t>
            </a:r>
            <a:r>
              <a:rPr lang="en-GB" sz="2000" b="1" dirty="0"/>
              <a:t> </a:t>
            </a:r>
            <a:r>
              <a:rPr lang="en-GB" dirty="0"/>
              <a:t>yang </a:t>
            </a:r>
            <a:r>
              <a:rPr lang="en-GB" dirty="0" err="1"/>
              <a:t>telah</a:t>
            </a:r>
            <a:r>
              <a:rPr lang="en-GB" dirty="0"/>
              <a:t> </a:t>
            </a:r>
            <a:r>
              <a:rPr lang="en-GB" dirty="0" err="1"/>
              <a:t>menyediakan</a:t>
            </a:r>
            <a:r>
              <a:rPr lang="en-GB" dirty="0"/>
              <a:t> </a:t>
            </a:r>
            <a:r>
              <a:rPr lang="en-GB" dirty="0" err="1"/>
              <a:t>segalanya</a:t>
            </a:r>
            <a:r>
              <a:rPr lang="en-GB" dirty="0"/>
              <a:t> </a:t>
            </a:r>
            <a:r>
              <a:rPr lang="en-GB" dirty="0" err="1"/>
              <a:t>untuk</a:t>
            </a:r>
            <a:r>
              <a:rPr lang="en-GB" dirty="0"/>
              <a:t> </a:t>
            </a:r>
            <a:r>
              <a:rPr lang="en-GB" dirty="0" err="1"/>
              <a:t>kebutuhan</a:t>
            </a:r>
            <a:r>
              <a:rPr lang="en-GB" dirty="0"/>
              <a:t> </a:t>
            </a:r>
            <a:r>
              <a:rPr lang="en-GB" dirty="0" err="1"/>
              <a:t>manusia</a:t>
            </a:r>
            <a:r>
              <a:rPr lang="en-GB" dirty="0"/>
              <a:t>, </a:t>
            </a:r>
            <a:r>
              <a:rPr lang="en-GB" dirty="0" err="1"/>
              <a:t>termasuk</a:t>
            </a:r>
            <a:r>
              <a:rPr lang="en-GB" dirty="0"/>
              <a:t> </a:t>
            </a:r>
            <a:r>
              <a:rPr lang="en-GB" dirty="0" err="1"/>
              <a:t>untuk</a:t>
            </a:r>
            <a:r>
              <a:rPr lang="en-GB" dirty="0"/>
              <a:t> </a:t>
            </a:r>
            <a:r>
              <a:rPr lang="en-GB" dirty="0" err="1"/>
              <a:t>pengobatan</a:t>
            </a:r>
            <a:endParaRPr lang="id-ID" dirty="0"/>
          </a:p>
        </p:txBody>
      </p:sp>
      <p:sp>
        <p:nvSpPr>
          <p:cNvPr id="3" name="Rectangle 2"/>
          <p:cNvSpPr/>
          <p:nvPr/>
        </p:nvSpPr>
        <p:spPr>
          <a:xfrm>
            <a:off x="1142976" y="2428868"/>
            <a:ext cx="728667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err="1"/>
              <a:t>Alam</a:t>
            </a:r>
            <a:r>
              <a:rPr lang="en-GB" sz="2000" b="1" dirty="0"/>
              <a:t> </a:t>
            </a:r>
            <a:r>
              <a:rPr lang="en-GB" sz="2000" b="1" dirty="0" err="1"/>
              <a:t>bekerja</a:t>
            </a:r>
            <a:r>
              <a:rPr lang="en-GB" sz="2000" b="1" dirty="0"/>
              <a:t> </a:t>
            </a:r>
            <a:r>
              <a:rPr lang="en-GB" sz="2000" b="1" dirty="0" err="1"/>
              <a:t>berdasarkan</a:t>
            </a:r>
            <a:r>
              <a:rPr lang="en-GB" sz="2000" b="1" dirty="0"/>
              <a:t> </a:t>
            </a:r>
            <a:r>
              <a:rPr lang="en-GB" sz="2000" b="1" dirty="0" err="1"/>
              <a:t>konsep</a:t>
            </a:r>
            <a:r>
              <a:rPr lang="en-GB" sz="2000" b="1" dirty="0"/>
              <a:t> yang </a:t>
            </a:r>
            <a:r>
              <a:rPr lang="en-GB" sz="2000" b="1" dirty="0" err="1"/>
              <a:t>sangat</a:t>
            </a:r>
            <a:r>
              <a:rPr lang="en-GB" sz="2000" b="1" dirty="0"/>
              <a:t> </a:t>
            </a:r>
            <a:r>
              <a:rPr lang="en-GB" sz="2000" b="1" dirty="0" err="1"/>
              <a:t>canggih</a:t>
            </a:r>
            <a:r>
              <a:rPr lang="en-GB" dirty="0"/>
              <a:t>, </a:t>
            </a:r>
            <a:r>
              <a:rPr lang="en-GB" dirty="0" err="1"/>
              <a:t>telah</a:t>
            </a:r>
            <a:r>
              <a:rPr lang="en-GB" dirty="0"/>
              <a:t> </a:t>
            </a:r>
            <a:r>
              <a:rPr lang="en-GB" dirty="0" err="1"/>
              <a:t>diciptakan</a:t>
            </a:r>
            <a:r>
              <a:rPr lang="en-GB" dirty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perhitungan</a:t>
            </a:r>
            <a:r>
              <a:rPr lang="en-GB" dirty="0" smtClean="0"/>
              <a:t> </a:t>
            </a:r>
            <a:r>
              <a:rPr lang="en-GB" dirty="0"/>
              <a:t>yang </a:t>
            </a:r>
            <a:r>
              <a:rPr lang="en-GB" dirty="0" err="1"/>
              <a:t>sangat-sangat</a:t>
            </a:r>
            <a:r>
              <a:rPr lang="en-GB" dirty="0"/>
              <a:t> </a:t>
            </a:r>
            <a:r>
              <a:rPr lang="en-GB" dirty="0" err="1"/>
              <a:t>cermat</a:t>
            </a:r>
            <a:r>
              <a:rPr lang="en-GB" dirty="0"/>
              <a:t>.</a:t>
            </a:r>
            <a:endParaRPr lang="id-ID" dirty="0"/>
          </a:p>
        </p:txBody>
      </p:sp>
      <p:sp>
        <p:nvSpPr>
          <p:cNvPr id="4" name="Rectangle 3"/>
          <p:cNvSpPr/>
          <p:nvPr/>
        </p:nvSpPr>
        <p:spPr>
          <a:xfrm>
            <a:off x="1142976" y="3357562"/>
            <a:ext cx="757242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err="1" smtClean="0"/>
              <a:t>Manusia</a:t>
            </a:r>
            <a:r>
              <a:rPr lang="en-GB" sz="2000" b="1" dirty="0" smtClean="0"/>
              <a:t> </a:t>
            </a:r>
            <a:r>
              <a:rPr lang="en-GB" sz="2000" b="1" dirty="0" err="1"/>
              <a:t>sering</a:t>
            </a:r>
            <a:r>
              <a:rPr lang="en-GB" sz="2000" b="1" dirty="0"/>
              <a:t> </a:t>
            </a:r>
            <a:r>
              <a:rPr lang="en-GB" sz="2000" b="1" dirty="0" err="1"/>
              <a:t>memiliki</a:t>
            </a:r>
            <a:r>
              <a:rPr lang="en-GB" sz="2000" b="1" dirty="0"/>
              <a:t> </a:t>
            </a:r>
            <a:r>
              <a:rPr lang="en-GB" sz="2000" b="1" dirty="0" err="1"/>
              <a:t>konsep</a:t>
            </a:r>
            <a:r>
              <a:rPr lang="en-GB" sz="2000" b="1" dirty="0"/>
              <a:t> </a:t>
            </a:r>
            <a:r>
              <a:rPr lang="en-GB" sz="2000" b="1" dirty="0" err="1"/>
              <a:t>sendiri</a:t>
            </a:r>
            <a:r>
              <a:rPr lang="en-GB" sz="2000" b="1" dirty="0"/>
              <a:t> </a:t>
            </a:r>
            <a:r>
              <a:rPr lang="en-GB" dirty="0" err="1" smtClean="0"/>
              <a:t>terutama</a:t>
            </a:r>
            <a:r>
              <a:rPr lang="en-GB" dirty="0" smtClean="0"/>
              <a:t> </a:t>
            </a:r>
            <a:r>
              <a:rPr lang="en-GB" dirty="0" err="1"/>
              <a:t>ketika</a:t>
            </a:r>
            <a:r>
              <a:rPr lang="en-GB" dirty="0"/>
              <a:t> </a:t>
            </a:r>
            <a:r>
              <a:rPr lang="en-GB" dirty="0" err="1"/>
              <a:t>berurusan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upaya</a:t>
            </a:r>
            <a:r>
              <a:rPr lang="en-GB" dirty="0"/>
              <a:t> </a:t>
            </a:r>
            <a:r>
              <a:rPr lang="en-GB" dirty="0" err="1"/>
              <a:t>pemanfaatan</a:t>
            </a:r>
            <a:r>
              <a:rPr lang="en-GB" dirty="0"/>
              <a:t> </a:t>
            </a:r>
            <a:r>
              <a:rPr lang="en-GB" dirty="0" err="1"/>
              <a:t>sumber</a:t>
            </a:r>
            <a:r>
              <a:rPr lang="en-GB" dirty="0"/>
              <a:t> </a:t>
            </a:r>
            <a:r>
              <a:rPr lang="en-GB" dirty="0" err="1"/>
              <a:t>daya</a:t>
            </a:r>
            <a:r>
              <a:rPr lang="en-GB" dirty="0"/>
              <a:t> </a:t>
            </a:r>
            <a:r>
              <a:rPr lang="en-GB" dirty="0" err="1"/>
              <a:t>alam</a:t>
            </a:r>
            <a:r>
              <a:rPr lang="en-GB" dirty="0"/>
              <a:t> </a:t>
            </a:r>
            <a:r>
              <a:rPr lang="en-GB" dirty="0" err="1"/>
              <a:t>untuk</a:t>
            </a:r>
            <a:r>
              <a:rPr lang="en-GB" dirty="0"/>
              <a:t> </a:t>
            </a:r>
            <a:r>
              <a:rPr lang="en-GB" dirty="0" err="1"/>
              <a:t>kehidupannya</a:t>
            </a:r>
            <a:r>
              <a:rPr lang="en-GB" dirty="0"/>
              <a:t>. </a:t>
            </a:r>
            <a:endParaRPr lang="id-ID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428604"/>
            <a:ext cx="3929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 smtClean="0"/>
              <a:t>Dasar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Pemikiran</a:t>
            </a:r>
            <a:r>
              <a:rPr lang="en-GB" sz="3200" b="1" dirty="0" smtClean="0"/>
              <a:t> </a:t>
            </a:r>
            <a:endParaRPr lang="id-ID" sz="3200" b="1" dirty="0"/>
          </a:p>
        </p:txBody>
      </p:sp>
      <p:sp>
        <p:nvSpPr>
          <p:cNvPr id="6" name="Rectangle 5"/>
          <p:cNvSpPr/>
          <p:nvPr/>
        </p:nvSpPr>
        <p:spPr>
          <a:xfrm>
            <a:off x="1142976" y="4500570"/>
            <a:ext cx="72152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Sains</a:t>
            </a:r>
            <a:r>
              <a:rPr lang="en-GB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sz="20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memperoleh</a:t>
            </a:r>
            <a:r>
              <a:rPr lang="en-GB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sz="20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tempat</a:t>
            </a:r>
            <a:r>
              <a:rPr lang="en-GB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sz="20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terhormat</a:t>
            </a:r>
            <a:r>
              <a:rPr lang="en-GB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sz="20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di</a:t>
            </a:r>
            <a:r>
              <a:rPr lang="en-GB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sz="20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jaman</a:t>
            </a:r>
            <a:r>
              <a:rPr lang="en-GB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modern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GB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Segala</a:t>
            </a:r>
            <a:r>
              <a:rPr lang="en-GB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hal</a:t>
            </a:r>
            <a:r>
              <a:rPr lang="en-GB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yang </a:t>
            </a:r>
            <a:r>
              <a:rPr lang="en-GB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terkait</a:t>
            </a:r>
            <a:r>
              <a:rPr lang="en-GB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pemanfaatan</a:t>
            </a:r>
            <a:r>
              <a:rPr lang="en-GB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alam</a:t>
            </a:r>
            <a:r>
              <a:rPr lang="en-GB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yang </a:t>
            </a:r>
            <a:r>
              <a:rPr lang="en-GB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bersifat</a:t>
            </a:r>
            <a:r>
              <a:rPr lang="en-GB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radisional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ingin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diilmiahkan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agar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memiliki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daya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manfaat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yang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lebih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baik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57224" y="500042"/>
            <a:ext cx="707236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 </a:t>
            </a:r>
            <a:r>
              <a:rPr kumimoji="0" lang="en-GB" sz="3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jaman</a:t>
            </a:r>
            <a:r>
              <a:rPr kumimoji="0" lang="en-GB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modern </a:t>
            </a:r>
            <a:r>
              <a:rPr kumimoji="0" lang="en-GB" sz="3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ini</a:t>
            </a:r>
            <a:r>
              <a:rPr kumimoji="0" lang="en-GB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GB" sz="3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sains</a:t>
            </a:r>
            <a:r>
              <a:rPr kumimoji="0" lang="en-GB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sz="3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mendominasi</a:t>
            </a:r>
            <a:r>
              <a:rPr kumimoji="0" lang="en-GB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sz="3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hampir</a:t>
            </a:r>
            <a:r>
              <a:rPr kumimoji="0" lang="en-GB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sz="3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semua</a:t>
            </a:r>
            <a:r>
              <a:rPr kumimoji="0" lang="en-GB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sz="3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sendi</a:t>
            </a:r>
            <a:r>
              <a:rPr kumimoji="0" lang="en-GB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sz="3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kehidupan</a:t>
            </a:r>
            <a:endParaRPr kumimoji="0" lang="en-GB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85786" y="2428868"/>
            <a:ext cx="7715304" cy="3912997"/>
            <a:chOff x="785786" y="2428868"/>
            <a:chExt cx="7715304" cy="3912997"/>
          </a:xfrm>
        </p:grpSpPr>
        <p:sp>
          <p:nvSpPr>
            <p:cNvPr id="4" name="Rectangle 3"/>
            <p:cNvSpPr/>
            <p:nvPr/>
          </p:nvSpPr>
          <p:spPr>
            <a:xfrm>
              <a:off x="857224" y="3571876"/>
              <a:ext cx="7572428" cy="27699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400" b="1" dirty="0" err="1"/>
                <a:t>Dalam</a:t>
              </a:r>
              <a:r>
                <a:rPr lang="en-GB" sz="2400" b="1" dirty="0"/>
                <a:t> </a:t>
              </a:r>
              <a:r>
                <a:rPr lang="en-GB" sz="2400" b="1" dirty="0" err="1" smtClean="0"/>
                <a:t>Ilmu-ilmu</a:t>
              </a:r>
              <a:r>
                <a:rPr lang="en-GB" sz="2400" b="1" dirty="0" smtClean="0"/>
                <a:t> </a:t>
              </a:r>
              <a:r>
                <a:rPr lang="en-GB" sz="2400" b="1" dirty="0" err="1" smtClean="0"/>
                <a:t>Hayati</a:t>
              </a:r>
              <a:r>
                <a:rPr lang="en-GB" sz="2400" b="1" dirty="0" smtClean="0"/>
                <a:t>, </a:t>
              </a:r>
              <a:r>
                <a:rPr lang="en-GB" sz="2400" b="1" dirty="0" err="1" smtClean="0"/>
                <a:t>ada</a:t>
              </a:r>
              <a:r>
                <a:rPr lang="en-GB" sz="2400" b="1" dirty="0" smtClean="0"/>
                <a:t> </a:t>
              </a:r>
              <a:r>
                <a:rPr lang="en-GB" sz="2400" b="1" dirty="0" err="1" smtClean="0"/>
                <a:t>kegiatan</a:t>
              </a:r>
              <a:r>
                <a:rPr lang="en-GB" sz="2400" b="1" dirty="0" smtClean="0"/>
                <a:t> </a:t>
              </a:r>
              <a:r>
                <a:rPr lang="en-GB" sz="2400" b="1" dirty="0" err="1" smtClean="0"/>
                <a:t>berfikir</a:t>
              </a:r>
              <a:r>
                <a:rPr lang="en-GB" sz="2400" b="1" dirty="0" smtClean="0"/>
                <a:t> </a:t>
              </a:r>
              <a:r>
                <a:rPr lang="en-GB" sz="2400" b="1" dirty="0" err="1" smtClean="0"/>
                <a:t>runtut</a:t>
              </a:r>
              <a:r>
                <a:rPr lang="en-GB" sz="2400" b="1" dirty="0" smtClean="0"/>
                <a:t>  </a:t>
              </a:r>
            </a:p>
            <a:p>
              <a:r>
                <a:rPr lang="en-GB" sz="2400" dirty="0" err="1"/>
                <a:t>K</a:t>
              </a:r>
              <a:r>
                <a:rPr lang="en-GB" sz="2400" dirty="0" err="1" smtClean="0"/>
                <a:t>ebenarannya</a:t>
              </a:r>
              <a:r>
                <a:rPr lang="en-GB" sz="2400" dirty="0" smtClean="0"/>
                <a:t> </a:t>
              </a:r>
              <a:r>
                <a:rPr lang="en-GB" sz="2400" dirty="0" err="1" smtClean="0"/>
                <a:t>ditunjukkan</a:t>
              </a:r>
              <a:r>
                <a:rPr lang="en-GB" sz="2400" dirty="0" smtClean="0"/>
                <a:t> </a:t>
              </a:r>
              <a:r>
                <a:rPr lang="en-GB" sz="2400" dirty="0" err="1" smtClean="0"/>
                <a:t>dengan</a:t>
              </a:r>
              <a:r>
                <a:rPr lang="en-GB" sz="2400" dirty="0" smtClean="0"/>
                <a:t>  </a:t>
              </a:r>
              <a:r>
                <a:rPr lang="en-GB" sz="2400" dirty="0" err="1" smtClean="0"/>
                <a:t>fakta</a:t>
              </a:r>
              <a:r>
                <a:rPr lang="en-GB" sz="2400" dirty="0" smtClean="0"/>
                <a:t> yang </a:t>
              </a:r>
              <a:r>
                <a:rPr lang="en-GB" sz="2400" dirty="0" err="1" smtClean="0"/>
                <a:t>teramati</a:t>
              </a:r>
              <a:r>
                <a:rPr lang="en-GB" sz="2400" dirty="0" smtClean="0"/>
                <a:t>  </a:t>
              </a:r>
              <a:r>
                <a:rPr lang="en-GB" sz="2400" dirty="0" err="1" smtClean="0"/>
                <a:t>oleh</a:t>
              </a:r>
              <a:r>
                <a:rPr lang="en-GB" sz="2400" dirty="0" smtClean="0"/>
                <a:t> </a:t>
              </a:r>
              <a:r>
                <a:rPr lang="en-GB" sz="2400" dirty="0" err="1" smtClean="0"/>
                <a:t>indera</a:t>
              </a:r>
              <a:endParaRPr lang="en-GB" sz="2400" dirty="0" smtClean="0"/>
            </a:p>
            <a:p>
              <a:endParaRPr lang="en-GB" dirty="0" smtClean="0"/>
            </a:p>
            <a:p>
              <a:r>
                <a:rPr lang="en-GB" sz="2400" b="1" dirty="0" err="1" smtClean="0"/>
                <a:t>Makhluk</a:t>
              </a:r>
              <a:r>
                <a:rPr lang="en-GB" sz="2400" b="1" dirty="0" smtClean="0"/>
                <a:t> </a:t>
              </a:r>
              <a:r>
                <a:rPr lang="en-GB" sz="2400" b="1" dirty="0" err="1" smtClean="0"/>
                <a:t>hidup</a:t>
              </a:r>
              <a:r>
                <a:rPr lang="en-GB" sz="2400" b="1" dirty="0" smtClean="0"/>
                <a:t> </a:t>
              </a:r>
              <a:r>
                <a:rPr lang="en-GB" sz="2400" b="1" dirty="0" err="1" smtClean="0"/>
                <a:t>adalah</a:t>
              </a:r>
              <a:r>
                <a:rPr lang="en-GB" sz="2400" b="1" dirty="0" smtClean="0"/>
                <a:t> </a:t>
              </a:r>
              <a:r>
                <a:rPr lang="en-GB" sz="2400" b="1" dirty="0" err="1" smtClean="0"/>
                <a:t>fenomena</a:t>
              </a:r>
              <a:r>
                <a:rPr lang="en-GB" sz="2400" b="1" dirty="0" smtClean="0"/>
                <a:t> </a:t>
              </a:r>
              <a:r>
                <a:rPr lang="en-GB" sz="2400" b="1" dirty="0" err="1" smtClean="0"/>
                <a:t>komplek</a:t>
              </a:r>
              <a:r>
                <a:rPr lang="en-GB" sz="2400" b="1" dirty="0" smtClean="0"/>
                <a:t> </a:t>
              </a:r>
              <a:r>
                <a:rPr lang="en-GB" sz="2400" b="1" dirty="0" err="1" smtClean="0"/>
                <a:t>dan</a:t>
              </a:r>
              <a:r>
                <a:rPr lang="en-GB" sz="2400" b="1" dirty="0" smtClean="0"/>
                <a:t> </a:t>
              </a:r>
              <a:r>
                <a:rPr lang="en-GB" sz="2400" b="1" dirty="0" err="1" smtClean="0"/>
                <a:t>rumit</a:t>
              </a:r>
              <a:r>
                <a:rPr lang="en-GB" sz="2400" b="1" dirty="0" smtClean="0"/>
                <a:t>. </a:t>
              </a:r>
            </a:p>
            <a:p>
              <a:r>
                <a:rPr lang="en-GB" sz="2000" dirty="0"/>
                <a:t>A</a:t>
              </a:r>
              <a:r>
                <a:rPr lang="en-GB" sz="2000" dirty="0" smtClean="0"/>
                <a:t>gar </a:t>
              </a:r>
              <a:r>
                <a:rPr lang="en-GB" sz="2000" dirty="0" err="1" smtClean="0"/>
                <a:t>dapat</a:t>
              </a:r>
              <a:r>
                <a:rPr lang="en-GB" sz="2000" dirty="0" smtClean="0"/>
                <a:t> </a:t>
              </a:r>
              <a:r>
                <a:rPr lang="en-GB" sz="2000" dirty="0" err="1" smtClean="0"/>
                <a:t>memenuhi</a:t>
              </a:r>
              <a:r>
                <a:rPr lang="en-GB" sz="2000" dirty="0" smtClean="0"/>
                <a:t> </a:t>
              </a:r>
              <a:r>
                <a:rPr lang="en-GB" sz="2000" dirty="0" err="1" smtClean="0"/>
                <a:t>kaidah</a:t>
              </a:r>
              <a:r>
                <a:rPr lang="en-GB" sz="2000" dirty="0" smtClean="0"/>
                <a:t> </a:t>
              </a:r>
              <a:r>
                <a:rPr lang="en-GB" sz="2000" dirty="0" err="1" smtClean="0"/>
                <a:t>saintifik</a:t>
              </a:r>
              <a:r>
                <a:rPr lang="en-GB" sz="2000" dirty="0" smtClean="0"/>
                <a:t> </a:t>
              </a:r>
              <a:r>
                <a:rPr lang="en-GB" sz="2000" dirty="0" err="1"/>
                <a:t>perlu</a:t>
              </a:r>
              <a:r>
                <a:rPr lang="en-GB" sz="2000" dirty="0"/>
                <a:t> </a:t>
              </a:r>
              <a:r>
                <a:rPr lang="en-GB" sz="2000" dirty="0" err="1"/>
                <a:t>pendekatan</a:t>
              </a:r>
              <a:r>
                <a:rPr lang="en-GB" sz="2000" dirty="0"/>
                <a:t> </a:t>
              </a:r>
              <a:r>
                <a:rPr lang="en-GB" sz="2000" dirty="0" err="1"/>
                <a:t>berfikir</a:t>
              </a:r>
              <a:r>
                <a:rPr lang="en-GB" sz="2000" dirty="0"/>
                <a:t> yang </a:t>
              </a:r>
              <a:r>
                <a:rPr lang="en-GB" sz="2000" dirty="0" err="1"/>
                <a:t>intinya</a:t>
              </a:r>
              <a:r>
                <a:rPr lang="en-GB" sz="2000" dirty="0"/>
                <a:t> </a:t>
              </a:r>
              <a:r>
                <a:rPr lang="en-GB" sz="2000" dirty="0" err="1"/>
                <a:t>adalah</a:t>
              </a:r>
              <a:r>
                <a:rPr lang="en-GB" sz="2000" dirty="0"/>
                <a:t> </a:t>
              </a:r>
              <a:r>
                <a:rPr lang="en-GB" sz="2000" dirty="0" err="1"/>
                <a:t>penyederhanaan</a:t>
              </a:r>
              <a:r>
                <a:rPr lang="en-GB" sz="2000" dirty="0"/>
                <a:t> </a:t>
              </a:r>
              <a:r>
                <a:rPr lang="en-GB" sz="2000" dirty="0" err="1" smtClean="0"/>
                <a:t>obyek</a:t>
              </a:r>
              <a:r>
                <a:rPr lang="en-GB" sz="2000" dirty="0" smtClean="0"/>
                <a:t> </a:t>
              </a:r>
              <a:r>
                <a:rPr lang="en-GB" sz="2000" dirty="0" err="1" smtClean="0"/>
                <a:t>kajian</a:t>
              </a:r>
              <a:r>
                <a:rPr lang="en-GB" sz="2000" dirty="0" smtClean="0"/>
                <a:t> yang </a:t>
              </a:r>
              <a:r>
                <a:rPr lang="en-GB" sz="2000" dirty="0" err="1"/>
                <a:t>sistematis</a:t>
              </a:r>
              <a:r>
                <a:rPr lang="en-GB" sz="2000" dirty="0"/>
                <a:t> </a:t>
              </a:r>
              <a:r>
                <a:rPr lang="en-GB" sz="2000" dirty="0" err="1"/>
                <a:t>untuk</a:t>
              </a:r>
              <a:r>
                <a:rPr lang="en-GB" sz="2000" dirty="0"/>
                <a:t> </a:t>
              </a:r>
              <a:r>
                <a:rPr lang="en-GB" sz="2000" dirty="0" err="1"/>
                <a:t>dapat</a:t>
              </a:r>
              <a:r>
                <a:rPr lang="en-GB" sz="2000" dirty="0"/>
                <a:t> </a:t>
              </a:r>
              <a:r>
                <a:rPr lang="en-GB" sz="2000" dirty="0" err="1"/>
                <a:t>memenuhi</a:t>
              </a:r>
              <a:r>
                <a:rPr lang="en-GB" sz="2000" dirty="0"/>
                <a:t> </a:t>
              </a:r>
              <a:r>
                <a:rPr lang="en-GB" sz="2000" dirty="0" err="1"/>
                <a:t>kaidah</a:t>
              </a:r>
              <a:r>
                <a:rPr lang="en-GB" sz="2000" dirty="0"/>
                <a:t> </a:t>
              </a:r>
              <a:r>
                <a:rPr lang="en-GB" sz="2000" dirty="0" err="1"/>
                <a:t>ilmiah</a:t>
              </a:r>
              <a:r>
                <a:rPr lang="en-GB" sz="2000" dirty="0"/>
                <a:t>.</a:t>
              </a:r>
              <a:endParaRPr lang="id-ID" sz="2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786" y="2428868"/>
              <a:ext cx="771530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 err="1" smtClean="0"/>
                <a:t>Sains</a:t>
              </a:r>
              <a:r>
                <a:rPr lang="en-GB" sz="2400" b="1" dirty="0" smtClean="0"/>
                <a:t> </a:t>
              </a:r>
              <a:r>
                <a:rPr lang="en-GB" sz="2400" b="1" dirty="0" err="1" smtClean="0"/>
                <a:t>tidak</a:t>
              </a:r>
              <a:r>
                <a:rPr lang="en-GB" sz="2400" b="1" dirty="0" smtClean="0"/>
                <a:t> </a:t>
              </a:r>
              <a:r>
                <a:rPr lang="en-GB" sz="2400" b="1" dirty="0" err="1" smtClean="0"/>
                <a:t>menjamin</a:t>
              </a:r>
              <a:r>
                <a:rPr lang="en-GB" sz="2400" b="1" dirty="0" smtClean="0"/>
                <a:t> </a:t>
              </a:r>
              <a:r>
                <a:rPr lang="en-GB" sz="2400" b="1" dirty="0" err="1" smtClean="0"/>
                <a:t>kebenaran</a:t>
              </a:r>
              <a:r>
                <a:rPr lang="en-GB" sz="2400" b="1" dirty="0" smtClean="0"/>
                <a:t>, </a:t>
              </a:r>
              <a:r>
                <a:rPr lang="en-GB" sz="2400" dirty="0" err="1" smtClean="0"/>
                <a:t>namun</a:t>
              </a:r>
              <a:r>
                <a:rPr lang="en-GB" sz="2400" dirty="0" smtClean="0"/>
                <a:t> </a:t>
              </a:r>
              <a:r>
                <a:rPr lang="en-GB" sz="2400" dirty="0" err="1" smtClean="0"/>
                <a:t>lebih</a:t>
              </a:r>
              <a:r>
                <a:rPr lang="en-GB" sz="2400" dirty="0" smtClean="0"/>
                <a:t> </a:t>
              </a:r>
              <a:r>
                <a:rPr lang="en-GB" sz="2400" dirty="0" err="1" smtClean="0"/>
                <a:t>merupakan</a:t>
              </a:r>
              <a:r>
                <a:rPr lang="en-GB" sz="2400" dirty="0" smtClean="0"/>
                <a:t> </a:t>
              </a:r>
              <a:r>
                <a:rPr lang="en-GB" sz="2400" dirty="0" err="1" smtClean="0"/>
                <a:t>alat</a:t>
              </a:r>
              <a:r>
                <a:rPr lang="en-GB" sz="2400" dirty="0" smtClean="0"/>
                <a:t> </a:t>
              </a:r>
              <a:r>
                <a:rPr lang="en-GB" sz="2400" dirty="0" err="1" smtClean="0"/>
                <a:t>komunikasi</a:t>
              </a:r>
              <a:r>
                <a:rPr lang="en-GB" sz="2400" dirty="0" smtClean="0"/>
                <a:t> yang </a:t>
              </a:r>
              <a:r>
                <a:rPr lang="en-GB" sz="2400" dirty="0" err="1" smtClean="0"/>
                <a:t>sangat</a:t>
              </a:r>
              <a:r>
                <a:rPr lang="en-GB" sz="2400" dirty="0" smtClean="0"/>
                <a:t> </a:t>
              </a:r>
              <a:r>
                <a:rPr lang="en-GB" sz="2400" dirty="0" err="1" smtClean="0"/>
                <a:t>efektif</a:t>
              </a:r>
              <a:endParaRPr lang="id-ID" sz="2400" dirty="0"/>
            </a:p>
          </p:txBody>
        </p:sp>
      </p:grpSp>
      <p:sp>
        <p:nvSpPr>
          <p:cNvPr id="7" name="Rectangle 6"/>
          <p:cNvSpPr/>
          <p:nvPr/>
        </p:nvSpPr>
        <p:spPr>
          <a:xfrm>
            <a:off x="928662" y="1571612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err="1" smtClean="0">
                <a:solidFill>
                  <a:srgbClr val="C00000"/>
                </a:solidFill>
              </a:rPr>
              <a:t>Segala</a:t>
            </a:r>
            <a:r>
              <a:rPr lang="en-GB" sz="2400" dirty="0" smtClean="0">
                <a:solidFill>
                  <a:srgbClr val="C00000"/>
                </a:solidFill>
              </a:rPr>
              <a:t> </a:t>
            </a:r>
            <a:r>
              <a:rPr lang="en-GB" sz="2400" dirty="0" err="1" smtClean="0">
                <a:solidFill>
                  <a:srgbClr val="C00000"/>
                </a:solidFill>
              </a:rPr>
              <a:t>sesuatu</a:t>
            </a:r>
            <a:r>
              <a:rPr lang="en-GB" sz="2400" dirty="0" smtClean="0">
                <a:solidFill>
                  <a:srgbClr val="C00000"/>
                </a:solidFill>
              </a:rPr>
              <a:t> yang </a:t>
            </a:r>
            <a:r>
              <a:rPr lang="en-GB" sz="2400" dirty="0" err="1" smtClean="0">
                <a:solidFill>
                  <a:srgbClr val="C00000"/>
                </a:solidFill>
              </a:rPr>
              <a:t>tidak</a:t>
            </a:r>
            <a:r>
              <a:rPr lang="en-GB" sz="2400" dirty="0" smtClean="0">
                <a:solidFill>
                  <a:srgbClr val="C00000"/>
                </a:solidFill>
              </a:rPr>
              <a:t> </a:t>
            </a:r>
            <a:r>
              <a:rPr lang="en-GB" sz="2400" dirty="0" err="1" smtClean="0">
                <a:solidFill>
                  <a:srgbClr val="C00000"/>
                </a:solidFill>
              </a:rPr>
              <a:t>ilmiah</a:t>
            </a:r>
            <a:r>
              <a:rPr lang="en-GB" sz="2400" dirty="0" smtClean="0">
                <a:solidFill>
                  <a:srgbClr val="C00000"/>
                </a:solidFill>
              </a:rPr>
              <a:t> </a:t>
            </a:r>
            <a:r>
              <a:rPr lang="en-GB" sz="2400" dirty="0" err="1" smtClean="0">
                <a:solidFill>
                  <a:srgbClr val="C00000"/>
                </a:solidFill>
              </a:rPr>
              <a:t>tidak</a:t>
            </a:r>
            <a:r>
              <a:rPr lang="en-GB" sz="2400" dirty="0" smtClean="0">
                <a:solidFill>
                  <a:srgbClr val="C00000"/>
                </a:solidFill>
              </a:rPr>
              <a:t> </a:t>
            </a:r>
            <a:r>
              <a:rPr lang="en-GB" sz="2400" dirty="0" err="1" smtClean="0">
                <a:solidFill>
                  <a:srgbClr val="C00000"/>
                </a:solidFill>
              </a:rPr>
              <a:t>dihargai</a:t>
            </a:r>
            <a:endParaRPr lang="en-GB" sz="24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Box 14"/>
          <p:cNvSpPr txBox="1">
            <a:spLocks noChangeArrowheads="1"/>
          </p:cNvSpPr>
          <p:nvPr/>
        </p:nvSpPr>
        <p:spPr bwMode="auto">
          <a:xfrm>
            <a:off x="500034" y="0"/>
            <a:ext cx="80724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4800" b="1" dirty="0" err="1" smtClean="0">
                <a:latin typeface="Calibri" pitchFamily="34" charset="0"/>
              </a:rPr>
              <a:t>Perbedaan</a:t>
            </a:r>
            <a:r>
              <a:rPr lang="en-GB" sz="4800" b="1" dirty="0" smtClean="0">
                <a:latin typeface="Calibri" pitchFamily="34" charset="0"/>
              </a:rPr>
              <a:t> </a:t>
            </a:r>
            <a:r>
              <a:rPr lang="en-GB" sz="4800" b="1" dirty="0" err="1" smtClean="0">
                <a:latin typeface="Calibri" pitchFamily="34" charset="0"/>
              </a:rPr>
              <a:t>Budaya</a:t>
            </a:r>
            <a:r>
              <a:rPr lang="en-GB" sz="4800" b="1" dirty="0" smtClean="0">
                <a:latin typeface="Calibri" pitchFamily="34" charset="0"/>
              </a:rPr>
              <a:t> B</a:t>
            </a:r>
            <a:r>
              <a:rPr lang="id-ID" sz="4800" b="1" dirty="0" smtClean="0">
                <a:latin typeface="Calibri" pitchFamily="34" charset="0"/>
              </a:rPr>
              <a:t>erfikir</a:t>
            </a:r>
            <a:endParaRPr lang="en-US" sz="4800" b="1" dirty="0">
              <a:latin typeface="Calibri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85720" y="928670"/>
            <a:ext cx="8858280" cy="5786478"/>
            <a:chOff x="285720" y="928670"/>
            <a:chExt cx="8858280" cy="5786478"/>
          </a:xfrm>
        </p:grpSpPr>
        <p:grpSp>
          <p:nvGrpSpPr>
            <p:cNvPr id="2" name="Group 15"/>
            <p:cNvGrpSpPr>
              <a:grpSpLocks/>
            </p:cNvGrpSpPr>
            <p:nvPr/>
          </p:nvGrpSpPr>
          <p:grpSpPr bwMode="auto">
            <a:xfrm>
              <a:off x="3571868" y="1071546"/>
              <a:ext cx="4857750" cy="5488868"/>
              <a:chOff x="2879251" y="1003619"/>
              <a:chExt cx="3978752" cy="5421140"/>
            </a:xfrm>
          </p:grpSpPr>
          <p:sp>
            <p:nvSpPr>
              <p:cNvPr id="21510" name="TextBox 3"/>
              <p:cNvSpPr txBox="1">
                <a:spLocks noChangeArrowheads="1"/>
              </p:cNvSpPr>
              <p:nvPr/>
            </p:nvSpPr>
            <p:spPr bwMode="auto">
              <a:xfrm>
                <a:off x="3464366" y="3684767"/>
                <a:ext cx="2925553" cy="75886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rgbClr val="C0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d-ID" sz="2400" b="1" dirty="0">
                    <a:latin typeface="+mn-lt"/>
                    <a:cs typeface="+mn-cs"/>
                  </a:rPr>
                  <a:t>Biologi Modern</a:t>
                </a:r>
                <a:endParaRPr lang="en-US" sz="2400" b="1" dirty="0">
                  <a:latin typeface="+mn-lt"/>
                  <a:cs typeface="+mn-cs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d-ID" sz="2000" b="1" dirty="0">
                    <a:latin typeface="+mn-lt"/>
                    <a:cs typeface="+mn-cs"/>
                  </a:rPr>
                  <a:t>Berbasis Seluler dan Molekuler</a:t>
                </a:r>
                <a:endParaRPr lang="en-US" sz="2000" b="1" dirty="0">
                  <a:latin typeface="+mn-lt"/>
                  <a:cs typeface="+mn-cs"/>
                </a:endParaRPr>
              </a:p>
            </p:txBody>
          </p:sp>
          <p:sp>
            <p:nvSpPr>
              <p:cNvPr id="7175" name="TextBox 4"/>
              <p:cNvSpPr txBox="1">
                <a:spLocks noChangeArrowheads="1"/>
              </p:cNvSpPr>
              <p:nvPr/>
            </p:nvSpPr>
            <p:spPr bwMode="auto">
              <a:xfrm>
                <a:off x="2996274" y="1003619"/>
                <a:ext cx="1813856" cy="759947"/>
              </a:xfrm>
              <a:prstGeom prst="rect">
                <a:avLst/>
              </a:prstGeom>
              <a:noFill/>
              <a:ln w="285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600" b="1" dirty="0" err="1" smtClean="0">
                    <a:latin typeface="Calibri" pitchFamily="34" charset="0"/>
                  </a:rPr>
                  <a:t>Holistik</a:t>
                </a:r>
                <a:r>
                  <a:rPr lang="en-US" sz="4400" b="1" dirty="0" smtClean="0">
                    <a:latin typeface="Calibri" pitchFamily="34" charset="0"/>
                  </a:rPr>
                  <a:t>                                 </a:t>
                </a:r>
                <a:endParaRPr lang="en-US" sz="4400" b="1" dirty="0">
                  <a:latin typeface="Calibri" pitchFamily="34" charset="0"/>
                </a:endParaRPr>
              </a:p>
            </p:txBody>
          </p:sp>
          <p:sp>
            <p:nvSpPr>
              <p:cNvPr id="21512" name="TextBox 5"/>
              <p:cNvSpPr txBox="1">
                <a:spLocks noChangeArrowheads="1"/>
              </p:cNvSpPr>
              <p:nvPr/>
            </p:nvSpPr>
            <p:spPr bwMode="auto">
              <a:xfrm>
                <a:off x="2879251" y="4813671"/>
                <a:ext cx="3978752" cy="1611088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dirty="0" smtClean="0">
                    <a:latin typeface="+mn-lt"/>
                    <a:cs typeface="+mn-cs"/>
                  </a:rPr>
                  <a:t>Molecular </a:t>
                </a:r>
                <a:r>
                  <a:rPr lang="en-US" sz="2000" dirty="0">
                    <a:latin typeface="+mn-lt"/>
                    <a:cs typeface="+mn-cs"/>
                  </a:rPr>
                  <a:t>and Cellular Biology, Genetic engineering, Modern Medical sciences, etc.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dirty="0">
                  <a:latin typeface="+mn-lt"/>
                  <a:cs typeface="+mn-cs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2000" b="1" dirty="0">
                    <a:solidFill>
                      <a:srgbClr val="FF0000"/>
                    </a:solidFill>
                  </a:rPr>
                  <a:t>A</a:t>
                </a:r>
                <a:r>
                  <a:rPr lang="en-US" sz="2000" b="1" dirty="0" err="1" smtClean="0">
                    <a:solidFill>
                      <a:srgbClr val="FF0000"/>
                    </a:solidFill>
                    <a:latin typeface="+mn-lt"/>
                    <a:cs typeface="+mn-cs"/>
                  </a:rPr>
                  <a:t>nalitik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+mn-lt"/>
                    <a:cs typeface="+mn-cs"/>
                  </a:rPr>
                  <a:t> </a:t>
                </a:r>
                <a:r>
                  <a:rPr lang="en-US" sz="2000" b="1" dirty="0" err="1" smtClean="0">
                    <a:solidFill>
                      <a:srgbClr val="FF0000"/>
                    </a:solidFill>
                    <a:latin typeface="+mn-lt"/>
                    <a:cs typeface="+mn-cs"/>
                  </a:rPr>
                  <a:t>cenderung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+mn-lt"/>
                    <a:cs typeface="+mn-cs"/>
                  </a:rPr>
                  <a:t> </a:t>
                </a:r>
                <a:r>
                  <a:rPr lang="id-ID" sz="2000" b="1" dirty="0" smtClean="0">
                    <a:solidFill>
                      <a:srgbClr val="FF0000"/>
                    </a:solidFill>
                    <a:latin typeface="+mn-lt"/>
                    <a:cs typeface="+mn-cs"/>
                  </a:rPr>
                  <a:t>parsialisme </a:t>
                </a:r>
                <a:r>
                  <a:rPr lang="id-ID" sz="2000" dirty="0">
                    <a:solidFill>
                      <a:srgbClr val="FF0000"/>
                    </a:solidFill>
                    <a:latin typeface="+mn-lt"/>
                    <a:cs typeface="+mn-cs"/>
                  </a:rPr>
                  <a:t>yang harus disikapi dengan kehati-hatian</a:t>
                </a:r>
                <a:endParaRPr lang="en-US" sz="2000" dirty="0">
                  <a:solidFill>
                    <a:srgbClr val="FF0000"/>
                  </a:solidFill>
                  <a:latin typeface="+mn-lt"/>
                  <a:cs typeface="+mn-cs"/>
                </a:endParaRPr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 rot="16200000" flipH="1">
                <a:off x="3605199" y="4612613"/>
                <a:ext cx="315151" cy="11702"/>
              </a:xfrm>
              <a:prstGeom prst="straightConnector1">
                <a:avLst/>
              </a:prstGeom>
              <a:ln w="5715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Oval 13"/>
            <p:cNvSpPr/>
            <p:nvPr/>
          </p:nvSpPr>
          <p:spPr>
            <a:xfrm>
              <a:off x="285720" y="928670"/>
              <a:ext cx="8858280" cy="257176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28596" y="3714752"/>
              <a:ext cx="3000396" cy="276998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000" b="1" dirty="0" err="1" smtClean="0">
                  <a:solidFill>
                    <a:srgbClr val="FF0000"/>
                  </a:solidFill>
                </a:rPr>
                <a:t>Analitik</a:t>
              </a:r>
              <a:r>
                <a:rPr lang="en-US" sz="3000" b="1" dirty="0" smtClean="0">
                  <a:solidFill>
                    <a:srgbClr val="FF0000"/>
                  </a:solidFill>
                </a:rPr>
                <a:t>/</a:t>
              </a:r>
              <a:r>
                <a:rPr lang="en-US" sz="3000" b="1" dirty="0" err="1" smtClean="0">
                  <a:solidFill>
                    <a:srgbClr val="FF0000"/>
                  </a:solidFill>
                </a:rPr>
                <a:t>Saintifik</a:t>
              </a:r>
              <a:endParaRPr lang="en-US" sz="3000" b="1" dirty="0" smtClean="0">
                <a:solidFill>
                  <a:srgbClr val="FF0000"/>
                </a:solidFill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600" b="1" dirty="0" smtClean="0">
                <a:solidFill>
                  <a:srgbClr val="FF9966"/>
                </a:solidFill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600" b="1" dirty="0" smtClean="0">
                <a:solidFill>
                  <a:srgbClr val="FF9966"/>
                </a:solidFill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600" b="1" dirty="0" smtClean="0">
                <a:solidFill>
                  <a:srgbClr val="FF9966"/>
                </a:solidFill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600" b="1" dirty="0">
                <a:solidFill>
                  <a:srgbClr val="FF9966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57158" y="3643314"/>
              <a:ext cx="8286808" cy="307183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57290" y="2000240"/>
              <a:ext cx="3429024" cy="830997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err="1" smtClean="0">
                  <a:solidFill>
                    <a:srgbClr val="008000"/>
                  </a:solidFill>
                </a:rPr>
                <a:t>Budaya</a:t>
              </a:r>
              <a:r>
                <a:rPr lang="en-US" sz="2400" dirty="0" smtClean="0">
                  <a:solidFill>
                    <a:srgbClr val="008000"/>
                  </a:solidFill>
                </a:rPr>
                <a:t> </a:t>
              </a:r>
              <a:r>
                <a:rPr lang="en-US" sz="2400" dirty="0" err="1" smtClean="0">
                  <a:solidFill>
                    <a:srgbClr val="008000"/>
                  </a:solidFill>
                </a:rPr>
                <a:t>dan</a:t>
              </a:r>
              <a:r>
                <a:rPr lang="en-US" sz="2400" dirty="0" smtClean="0">
                  <a:solidFill>
                    <a:srgbClr val="008000"/>
                  </a:solidFill>
                </a:rPr>
                <a:t> </a:t>
              </a:r>
              <a:r>
                <a:rPr lang="en-US" sz="2400" dirty="0" err="1" smtClean="0">
                  <a:solidFill>
                    <a:srgbClr val="008000"/>
                  </a:solidFill>
                </a:rPr>
                <a:t>cara</a:t>
              </a:r>
              <a:r>
                <a:rPr lang="en-US" sz="2400" dirty="0" smtClean="0">
                  <a:solidFill>
                    <a:srgbClr val="008000"/>
                  </a:solidFill>
                </a:rPr>
                <a:t> </a:t>
              </a:r>
              <a:r>
                <a:rPr lang="en-US" sz="2400" dirty="0" err="1" smtClean="0">
                  <a:solidFill>
                    <a:srgbClr val="008000"/>
                  </a:solidFill>
                </a:rPr>
                <a:t>berfikir</a:t>
              </a:r>
              <a:r>
                <a:rPr lang="en-US" sz="2400" dirty="0" smtClean="0">
                  <a:solidFill>
                    <a:srgbClr val="008000"/>
                  </a:solidFill>
                </a:rPr>
                <a:t> </a:t>
              </a:r>
              <a:r>
                <a:rPr lang="en-US" sz="2400" dirty="0" err="1" smtClean="0">
                  <a:solidFill>
                    <a:srgbClr val="008000"/>
                  </a:solidFill>
                </a:rPr>
                <a:t>timur</a:t>
              </a:r>
              <a:endParaRPr lang="en-US" sz="2400" dirty="0">
                <a:solidFill>
                  <a:srgbClr val="008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0034" y="4286256"/>
              <a:ext cx="2357454" cy="707886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b="1" dirty="0" err="1" smtClean="0"/>
                <a:t>Budaya</a:t>
              </a:r>
              <a:r>
                <a:rPr lang="en-US" sz="2000" b="1" dirty="0" smtClean="0"/>
                <a:t> </a:t>
              </a:r>
              <a:r>
                <a:rPr lang="en-US" sz="2000" b="1" dirty="0" err="1" smtClean="0"/>
                <a:t>dan</a:t>
              </a:r>
              <a:r>
                <a:rPr lang="en-US" sz="2000" b="1" dirty="0" smtClean="0"/>
                <a:t> </a:t>
              </a:r>
              <a:r>
                <a:rPr lang="en-US" sz="2000" b="1" dirty="0" err="1" smtClean="0"/>
                <a:t>cara</a:t>
              </a:r>
              <a:r>
                <a:rPr lang="en-US" sz="2000" b="1" dirty="0" smtClean="0"/>
                <a:t> </a:t>
              </a:r>
              <a:r>
                <a:rPr lang="en-US" sz="2000" b="1" dirty="0" err="1" smtClean="0"/>
                <a:t>berfikir</a:t>
              </a:r>
              <a:r>
                <a:rPr lang="en-US" sz="2000" b="1" dirty="0" smtClean="0"/>
                <a:t> </a:t>
              </a:r>
              <a:r>
                <a:rPr lang="en-US" sz="2000" b="1" dirty="0" err="1" smtClean="0"/>
                <a:t>barat</a:t>
              </a:r>
              <a:endParaRPr lang="en-US" sz="20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786446" y="1857364"/>
              <a:ext cx="2928958" cy="1015663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rgbClr val="008000"/>
                  </a:solidFill>
                </a:rPr>
                <a:t>Jamu</a:t>
              </a:r>
              <a:r>
                <a:rPr lang="en-US" sz="2000" dirty="0" smtClean="0">
                  <a:solidFill>
                    <a:srgbClr val="008000"/>
                  </a:solidFill>
                </a:rPr>
                <a:t>, </a:t>
              </a:r>
              <a:r>
                <a:rPr lang="en-US" sz="2000" dirty="0" err="1" smtClean="0">
                  <a:solidFill>
                    <a:srgbClr val="008000"/>
                  </a:solidFill>
                </a:rPr>
                <a:t>pengobatan</a:t>
              </a:r>
              <a:r>
                <a:rPr lang="en-US" sz="2000" dirty="0" smtClean="0">
                  <a:solidFill>
                    <a:srgbClr val="008000"/>
                  </a:solidFill>
                </a:rPr>
                <a:t> </a:t>
              </a:r>
              <a:r>
                <a:rPr lang="en-US" sz="2000" dirty="0" err="1" smtClean="0">
                  <a:solidFill>
                    <a:srgbClr val="008000"/>
                  </a:solidFill>
                </a:rPr>
                <a:t>tradisional</a:t>
              </a:r>
              <a:r>
                <a:rPr lang="en-US" sz="2000" dirty="0" smtClean="0">
                  <a:solidFill>
                    <a:srgbClr val="008000"/>
                  </a:solidFill>
                </a:rPr>
                <a:t>, </a:t>
              </a:r>
              <a:r>
                <a:rPr lang="en-US" sz="2000" dirty="0" err="1" smtClean="0">
                  <a:solidFill>
                    <a:srgbClr val="008000"/>
                  </a:solidFill>
                </a:rPr>
                <a:t>tradisi</a:t>
              </a:r>
              <a:r>
                <a:rPr lang="en-US" sz="2000" dirty="0" smtClean="0">
                  <a:solidFill>
                    <a:srgbClr val="008000"/>
                  </a:solidFill>
                </a:rPr>
                <a:t> </a:t>
              </a:r>
              <a:r>
                <a:rPr lang="en-US" sz="2000" dirty="0" err="1" smtClean="0">
                  <a:solidFill>
                    <a:srgbClr val="008000"/>
                  </a:solidFill>
                </a:rPr>
                <a:t>timur</a:t>
              </a:r>
              <a:r>
                <a:rPr lang="en-US" sz="2000" dirty="0" smtClean="0">
                  <a:solidFill>
                    <a:srgbClr val="008000"/>
                  </a:solidFill>
                </a:rPr>
                <a:t>, </a:t>
              </a:r>
              <a:r>
                <a:rPr lang="en-US" sz="2000" dirty="0" err="1" smtClean="0">
                  <a:solidFill>
                    <a:srgbClr val="008000"/>
                  </a:solidFill>
                </a:rPr>
                <a:t>transendensi</a:t>
              </a:r>
              <a:endParaRPr lang="en-US" sz="2000" dirty="0">
                <a:solidFill>
                  <a:srgbClr val="008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0034" y="5429264"/>
              <a:ext cx="2714644" cy="1015663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b="1" dirty="0" err="1" smtClean="0"/>
                <a:t>Obat</a:t>
              </a:r>
              <a:r>
                <a:rPr lang="en-US" sz="2000" b="1" dirty="0" smtClean="0"/>
                <a:t>, </a:t>
              </a:r>
              <a:r>
                <a:rPr lang="en-US" sz="2000" b="1" dirty="0" err="1" smtClean="0"/>
                <a:t>teknologi</a:t>
              </a:r>
              <a:r>
                <a:rPr lang="en-US" sz="2000" b="1" dirty="0" smtClean="0"/>
                <a:t>, </a:t>
              </a:r>
            </a:p>
            <a:p>
              <a:r>
                <a:rPr lang="en-US" sz="2000" b="1" dirty="0" err="1" smtClean="0"/>
                <a:t>kesejahteraan</a:t>
              </a:r>
              <a:r>
                <a:rPr lang="en-US" sz="2000" b="1" dirty="0" smtClean="0"/>
                <a:t> </a:t>
              </a:r>
              <a:r>
                <a:rPr lang="en-US" sz="2000" b="1" dirty="0" err="1" smtClean="0"/>
                <a:t>sebagai</a:t>
              </a:r>
              <a:r>
                <a:rPr lang="en-US" sz="2000" b="1" dirty="0" smtClean="0"/>
                <a:t> </a:t>
              </a:r>
              <a:r>
                <a:rPr lang="en-US" sz="2000" b="1" dirty="0" err="1" smtClean="0"/>
                <a:t>tujuan</a:t>
              </a:r>
              <a:endParaRPr lang="en-US" sz="2000" b="1"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1142976" y="1857364"/>
              <a:ext cx="3857652" cy="1071570"/>
            </a:xfrm>
            <a:prstGeom prst="ellipse">
              <a:avLst/>
            </a:prstGeom>
            <a:noFill/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5429256" y="1714488"/>
              <a:ext cx="3143272" cy="1428760"/>
            </a:xfrm>
            <a:prstGeom prst="ellipse">
              <a:avLst/>
            </a:prstGeom>
            <a:noFill/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785786" y="1071546"/>
            <a:ext cx="7643866" cy="5143536"/>
            <a:chOff x="332815" y="556874"/>
            <a:chExt cx="8596903" cy="6060747"/>
          </a:xfrm>
        </p:grpSpPr>
        <p:sp>
          <p:nvSpPr>
            <p:cNvPr id="16" name="Rectangle 15"/>
            <p:cNvSpPr/>
            <p:nvPr/>
          </p:nvSpPr>
          <p:spPr>
            <a:xfrm>
              <a:off x="332815" y="2911365"/>
              <a:ext cx="5150239" cy="362488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10" name="Group 12"/>
            <p:cNvGrpSpPr/>
            <p:nvPr/>
          </p:nvGrpSpPr>
          <p:grpSpPr>
            <a:xfrm>
              <a:off x="428597" y="556874"/>
              <a:ext cx="8008299" cy="3920379"/>
              <a:chOff x="1701015" y="1336804"/>
              <a:chExt cx="10677732" cy="3920379"/>
            </a:xfrm>
          </p:grpSpPr>
          <p:sp>
            <p:nvSpPr>
              <p:cNvPr id="4" name="Rounded Rectangle 3"/>
              <p:cNvSpPr/>
              <p:nvPr/>
            </p:nvSpPr>
            <p:spPr>
              <a:xfrm>
                <a:off x="1891515" y="1756721"/>
                <a:ext cx="5199151" cy="1500198"/>
              </a:xfrm>
              <a:prstGeom prst="roundRect">
                <a:avLst/>
              </a:prstGeom>
              <a:solidFill>
                <a:srgbClr val="00206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d-ID" sz="2400" dirty="0"/>
                  <a:t>Penilaian T</a:t>
                </a:r>
                <a:r>
                  <a:rPr lang="id-ID" sz="2400" dirty="0" smtClean="0"/>
                  <a:t>erhadap </a:t>
                </a:r>
                <a:r>
                  <a:rPr lang="en-GB" sz="2400" dirty="0" err="1" smtClean="0"/>
                  <a:t>Kretek</a:t>
                </a:r>
                <a:r>
                  <a:rPr lang="en-GB" sz="2400" dirty="0" smtClean="0"/>
                  <a:t>  </a:t>
                </a:r>
                <a:r>
                  <a:rPr lang="en-GB" sz="2400" dirty="0" err="1" smtClean="0"/>
                  <a:t>dan</a:t>
                </a:r>
                <a:r>
                  <a:rPr lang="en-GB" sz="2400" dirty="0" smtClean="0"/>
                  <a:t> </a:t>
                </a:r>
                <a:r>
                  <a:rPr lang="id-ID" sz="2400" dirty="0" smtClean="0"/>
                  <a:t>Jamoe dan Upaya Pemanfaatannya</a:t>
                </a:r>
                <a:endParaRPr lang="id-ID" sz="2400" dirty="0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5082257" y="3863106"/>
                <a:ext cx="2928958" cy="139407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d-ID" sz="2400" dirty="0"/>
                  <a:t>Tidak ilmiah</a:t>
                </a:r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1701015" y="3899861"/>
                <a:ext cx="3175075" cy="135732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d-ID" sz="2400" dirty="0"/>
                  <a:t>Tidak terstandar</a:t>
                </a:r>
              </a:p>
            </p:txBody>
          </p:sp>
          <p:sp>
            <p:nvSpPr>
              <p:cNvPr id="7" name="Right Arrow 6"/>
              <p:cNvSpPr/>
              <p:nvPr/>
            </p:nvSpPr>
            <p:spPr>
              <a:xfrm rot="5400000">
                <a:off x="5381180" y="3364076"/>
                <a:ext cx="714380" cy="500066"/>
              </a:xfrm>
              <a:prstGeom prst="rightArrow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8" name="Down Arrow 7"/>
              <p:cNvSpPr/>
              <p:nvPr/>
            </p:nvSpPr>
            <p:spPr>
              <a:xfrm>
                <a:off x="3799900" y="3256919"/>
                <a:ext cx="500066" cy="714380"/>
              </a:xfrm>
              <a:prstGeom prst="downArrow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" name="Right Arrow 1"/>
              <p:cNvSpPr/>
              <p:nvPr/>
            </p:nvSpPr>
            <p:spPr>
              <a:xfrm>
                <a:off x="7090666" y="1949824"/>
                <a:ext cx="1349624" cy="403411"/>
              </a:xfrm>
              <a:prstGeom prst="rightArrow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9" name="Right Arrow 8"/>
              <p:cNvSpPr/>
              <p:nvPr/>
            </p:nvSpPr>
            <p:spPr>
              <a:xfrm>
                <a:off x="7090665" y="2704759"/>
                <a:ext cx="1349625" cy="403411"/>
              </a:xfrm>
              <a:prstGeom prst="rightArrow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8440290" y="1336804"/>
                <a:ext cx="2560148" cy="1128287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d-ID" dirty="0" smtClean="0"/>
                  <a:t>Tradisional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d-ID" dirty="0" smtClean="0"/>
                  <a:t>Sederhana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d-ID" dirty="0" smtClean="0"/>
                  <a:t>Primitif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8463811" y="2494418"/>
                <a:ext cx="3914936" cy="1128287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d-ID" dirty="0" smtClean="0"/>
                  <a:t>Warisan Nenek Moyang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d-ID" dirty="0" smtClean="0"/>
                  <a:t>Kearifan Lokal</a:t>
                </a:r>
                <a:endParaRPr lang="id-ID" dirty="0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5925527" y="3119931"/>
              <a:ext cx="3004191" cy="349769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id-ID" dirty="0" smtClean="0"/>
                <a:t>Kajian Jamu cenderung analitik melihat komponen aktif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id-ID" dirty="0" smtClean="0">
                  <a:solidFill>
                    <a:srgbClr val="FF0000"/>
                  </a:solidFill>
                </a:rPr>
                <a:t>Sifatnya sebagai sebuah bahan alam yang komplek cenderung diabaikan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id-ID" dirty="0" smtClean="0">
                  <a:solidFill>
                    <a:srgbClr val="C00000"/>
                  </a:solidFill>
                </a:rPr>
                <a:t>Keinginan melakukan apresiasi berakhir dengan  depresiasi</a:t>
              </a:r>
              <a:endParaRPr lang="id-ID" dirty="0">
                <a:solidFill>
                  <a:srgbClr val="C0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63780" y="4786322"/>
              <a:ext cx="3037240" cy="146677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d-ID" sz="3600" dirty="0" smtClean="0"/>
                <a:t>Upaya Saintifikasi </a:t>
              </a:r>
              <a:endParaRPr lang="id-ID" sz="3600" dirty="0"/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4039736" y="5183539"/>
              <a:ext cx="1892896" cy="624531"/>
            </a:xfrm>
            <a:prstGeom prst="righ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71472" y="214290"/>
            <a:ext cx="39290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 smtClean="0">
                <a:solidFill>
                  <a:srgbClr val="C00000"/>
                </a:solidFill>
              </a:rPr>
              <a:t>Upaya</a:t>
            </a:r>
            <a:r>
              <a:rPr lang="en-GB" sz="3200" b="1" dirty="0" smtClean="0">
                <a:solidFill>
                  <a:srgbClr val="C00000"/>
                </a:solidFill>
              </a:rPr>
              <a:t> </a:t>
            </a:r>
            <a:r>
              <a:rPr lang="en-GB" sz="3200" b="1" dirty="0" err="1" smtClean="0">
                <a:solidFill>
                  <a:srgbClr val="C00000"/>
                </a:solidFill>
              </a:rPr>
              <a:t>apresiasi</a:t>
            </a:r>
            <a:r>
              <a:rPr lang="en-GB" sz="3200" b="1" dirty="0" smtClean="0">
                <a:solidFill>
                  <a:srgbClr val="C00000"/>
                </a:solidFill>
              </a:rPr>
              <a:t> </a:t>
            </a:r>
            <a:r>
              <a:rPr lang="en-GB" sz="3200" b="1" dirty="0" err="1" smtClean="0">
                <a:solidFill>
                  <a:srgbClr val="C00000"/>
                </a:solidFill>
              </a:rPr>
              <a:t>dengan</a:t>
            </a:r>
            <a:r>
              <a:rPr lang="en-GB" sz="3200" b="1" dirty="0" smtClean="0">
                <a:solidFill>
                  <a:srgbClr val="C00000"/>
                </a:solidFill>
              </a:rPr>
              <a:t> </a:t>
            </a:r>
            <a:r>
              <a:rPr lang="en-GB" sz="3200" b="1" dirty="0" err="1" smtClean="0">
                <a:solidFill>
                  <a:srgbClr val="C00000"/>
                </a:solidFill>
              </a:rPr>
              <a:t>saintifikasi</a:t>
            </a:r>
            <a:endParaRPr lang="id-ID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48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071538" y="857232"/>
            <a:ext cx="7286676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dirty="0" err="1" smtClean="0"/>
              <a:t>Biologi</a:t>
            </a:r>
            <a:r>
              <a:rPr lang="en-GB" sz="3200" dirty="0" smtClean="0"/>
              <a:t> Modern </a:t>
            </a:r>
            <a:r>
              <a:rPr lang="en-GB" sz="3200" dirty="0" err="1" smtClean="0"/>
              <a:t>dan</a:t>
            </a:r>
            <a:r>
              <a:rPr lang="en-GB" sz="3200" dirty="0" smtClean="0"/>
              <a:t>  Cara </a:t>
            </a:r>
            <a:r>
              <a:rPr lang="en-GB" sz="3200" dirty="0" err="1" smtClean="0"/>
              <a:t>Berfikir</a:t>
            </a:r>
            <a:r>
              <a:rPr lang="en-GB" sz="3200" dirty="0" smtClean="0"/>
              <a:t> </a:t>
            </a:r>
          </a:p>
          <a:p>
            <a:pPr algn="ctr"/>
            <a:r>
              <a:rPr lang="en-GB" sz="3200" dirty="0" err="1" smtClean="0"/>
              <a:t>Analitik</a:t>
            </a:r>
            <a:r>
              <a:rPr lang="en-GB" sz="3200" dirty="0"/>
              <a:t> </a:t>
            </a:r>
            <a:r>
              <a:rPr lang="en-GB" sz="3200" dirty="0" err="1" smtClean="0"/>
              <a:t>Reduksionistik</a:t>
            </a:r>
            <a:endParaRPr lang="id-ID" sz="3200" dirty="0"/>
          </a:p>
        </p:txBody>
      </p:sp>
      <p:sp>
        <p:nvSpPr>
          <p:cNvPr id="35" name="Down Arrow 34"/>
          <p:cNvSpPr/>
          <p:nvPr/>
        </p:nvSpPr>
        <p:spPr>
          <a:xfrm>
            <a:off x="4286250" y="2214554"/>
            <a:ext cx="617538" cy="1214446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>
              <a:defRPr/>
            </a:pPr>
            <a:endParaRPr lang="id-ID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928662" y="3571876"/>
            <a:ext cx="7500990" cy="193899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400" b="1" dirty="0" err="1" smtClean="0"/>
              <a:t>Ada</a:t>
            </a:r>
            <a:r>
              <a:rPr lang="id-ID" sz="2400" b="1" dirty="0" smtClean="0"/>
              <a:t>  </a:t>
            </a:r>
            <a:r>
              <a:rPr lang="id-ID" sz="2400" b="1" dirty="0"/>
              <a:t>penyederhanaan dan fokus untuk dapat </a:t>
            </a:r>
            <a:r>
              <a:rPr lang="en-GB" sz="2400" b="1" dirty="0" err="1" smtClean="0"/>
              <a:t>membahas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dan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memahami</a:t>
            </a:r>
            <a:r>
              <a:rPr lang="id-ID" sz="2400" b="1" dirty="0" smtClean="0"/>
              <a:t>, </a:t>
            </a:r>
            <a:r>
              <a:rPr lang="id-ID" sz="2400" b="1" dirty="0"/>
              <a:t>mencari bukti, </a:t>
            </a:r>
            <a:r>
              <a:rPr lang="en-GB" sz="2400" b="1" dirty="0" err="1" smtClean="0"/>
              <a:t>memenuhi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kaidah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berfikir</a:t>
            </a:r>
            <a:r>
              <a:rPr lang="en-GB" sz="2400" b="1" dirty="0" smtClean="0"/>
              <a:t> </a:t>
            </a:r>
            <a:r>
              <a:rPr lang="id-ID" sz="2400" b="1" dirty="0" smtClean="0"/>
              <a:t>bersifat </a:t>
            </a:r>
            <a:r>
              <a:rPr lang="id-ID" sz="2400" b="1" dirty="0"/>
              <a:t>linier dan logis   </a:t>
            </a:r>
            <a:endParaRPr lang="en-GB" sz="2400" b="1" dirty="0" smtClean="0"/>
          </a:p>
          <a:p>
            <a:pPr algn="ctr">
              <a:defRPr/>
            </a:pPr>
            <a:endParaRPr lang="en-GB" sz="2400" b="1" dirty="0"/>
          </a:p>
          <a:p>
            <a:pPr algn="ctr">
              <a:defRPr/>
            </a:pPr>
            <a:r>
              <a:rPr lang="en-GB" sz="2400" b="1" dirty="0" err="1" smtClean="0"/>
              <a:t>Ada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unsur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asumsi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dan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pengabaian</a:t>
            </a:r>
            <a:r>
              <a:rPr lang="id-ID" sz="2400" b="1" dirty="0" smtClean="0"/>
              <a:t>         </a:t>
            </a:r>
            <a:endParaRPr lang="id-ID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6"/>
          <p:cNvGrpSpPr>
            <a:grpSpLocks/>
          </p:cNvGrpSpPr>
          <p:nvPr/>
        </p:nvGrpSpPr>
        <p:grpSpPr bwMode="auto">
          <a:xfrm>
            <a:off x="304800" y="228600"/>
            <a:ext cx="8610600" cy="6324600"/>
            <a:chOff x="304800" y="228600"/>
            <a:chExt cx="8610600" cy="6324600"/>
          </a:xfrm>
        </p:grpSpPr>
        <p:sp>
          <p:nvSpPr>
            <p:cNvPr id="167938" name="Text Box 2"/>
            <p:cNvSpPr txBox="1">
              <a:spLocks noChangeArrowheads="1"/>
            </p:cNvSpPr>
            <p:nvPr/>
          </p:nvSpPr>
          <p:spPr bwMode="auto">
            <a:xfrm>
              <a:off x="304800" y="228600"/>
              <a:ext cx="8610600" cy="8255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FF9933"/>
              </a:solidFill>
              <a:miter lim="800000"/>
              <a:headEnd type="none" w="sm" len="sm"/>
              <a:tailEnd type="none" w="sm" len="sm"/>
            </a:ln>
            <a:effectLst>
              <a:outerShdw dist="35921" dir="2700000" algn="ctr" rotWithShape="0">
                <a:srgbClr val="CC6600"/>
              </a:outerShdw>
            </a:effectLst>
          </p:spPr>
          <p:txBody>
            <a:bodyPr lIns="85442" tIns="42721" rIns="85442" bIns="42721" anchor="ctr">
              <a:spAutoFit/>
            </a:bodyPr>
            <a:lstStyle/>
            <a:p>
              <a:pPr algn="ctr" defTabSz="854075">
                <a:defRPr/>
              </a:pPr>
              <a:r>
                <a:rPr lang="en-US" sz="2400" b="1" dirty="0">
                  <a:solidFill>
                    <a:srgbClr val="0000FF"/>
                  </a:solidFill>
                </a:rPr>
                <a:t>Treating </a:t>
              </a:r>
              <a:r>
                <a:rPr lang="en-US" sz="2400" b="1" dirty="0">
                  <a:solidFill>
                    <a:srgbClr val="FF3300"/>
                  </a:solidFill>
                </a:rPr>
                <a:t>p38 </a:t>
              </a:r>
              <a:r>
                <a:rPr lang="en-US" sz="2400" b="1" dirty="0" err="1">
                  <a:solidFill>
                    <a:srgbClr val="FF3300"/>
                  </a:solidFill>
                </a:rPr>
                <a:t>kinase</a:t>
              </a:r>
              <a:r>
                <a:rPr lang="en-US" sz="2400" b="1" dirty="0">
                  <a:solidFill>
                    <a:srgbClr val="0000FF"/>
                  </a:solidFill>
                </a:rPr>
                <a:t> in the expression of </a:t>
              </a:r>
              <a:r>
                <a:rPr lang="en-US" sz="2400" b="1" dirty="0" err="1">
                  <a:solidFill>
                    <a:srgbClr val="FF3300"/>
                  </a:solidFill>
                </a:rPr>
                <a:t>iNOS</a:t>
              </a:r>
              <a:r>
                <a:rPr lang="en-US" sz="2400" b="1" dirty="0">
                  <a:solidFill>
                    <a:srgbClr val="0000FF"/>
                  </a:solidFill>
                </a:rPr>
                <a:t> in microglia (a </a:t>
              </a:r>
              <a:r>
                <a:rPr lang="en-US" sz="2400" b="1" dirty="0" err="1">
                  <a:solidFill>
                    <a:srgbClr val="0000FF"/>
                  </a:solidFill>
                </a:rPr>
                <a:t>therapic</a:t>
              </a:r>
              <a:r>
                <a:rPr lang="en-US" sz="2400" b="1" dirty="0">
                  <a:solidFill>
                    <a:srgbClr val="0000FF"/>
                  </a:solidFill>
                </a:rPr>
                <a:t> approach for Alzheimer)</a:t>
              </a:r>
            </a:p>
          </p:txBody>
        </p:sp>
        <p:sp>
          <p:nvSpPr>
            <p:cNvPr id="7172" name="Rectangle 3"/>
            <p:cNvSpPr>
              <a:spLocks noChangeArrowheads="1"/>
            </p:cNvSpPr>
            <p:nvPr/>
          </p:nvSpPr>
          <p:spPr bwMode="auto">
            <a:xfrm>
              <a:off x="304800" y="1143000"/>
              <a:ext cx="8610600" cy="5410200"/>
            </a:xfrm>
            <a:prstGeom prst="rect">
              <a:avLst/>
            </a:prstGeom>
            <a:solidFill>
              <a:srgbClr val="FFFF66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endParaRPr lang="id-ID"/>
            </a:p>
          </p:txBody>
        </p:sp>
        <p:sp>
          <p:nvSpPr>
            <p:cNvPr id="7173" name="Freeform 4"/>
            <p:cNvSpPr>
              <a:spLocks/>
            </p:cNvSpPr>
            <p:nvPr/>
          </p:nvSpPr>
          <p:spPr bwMode="auto">
            <a:xfrm>
              <a:off x="1905000" y="1524000"/>
              <a:ext cx="5715000" cy="4343400"/>
            </a:xfrm>
            <a:custGeom>
              <a:avLst/>
              <a:gdLst>
                <a:gd name="T0" fmla="*/ 2147483647 w 3505"/>
                <a:gd name="T1" fmla="*/ 2147483647 h 2401"/>
                <a:gd name="T2" fmla="*/ 2147483647 w 3505"/>
                <a:gd name="T3" fmla="*/ 2147483647 h 2401"/>
                <a:gd name="T4" fmla="*/ 2147483647 w 3505"/>
                <a:gd name="T5" fmla="*/ 2147483647 h 2401"/>
                <a:gd name="T6" fmla="*/ 2147483647 w 3505"/>
                <a:gd name="T7" fmla="*/ 2147483647 h 2401"/>
                <a:gd name="T8" fmla="*/ 2147483647 w 3505"/>
                <a:gd name="T9" fmla="*/ 2147483647 h 2401"/>
                <a:gd name="T10" fmla="*/ 2147483647 w 3505"/>
                <a:gd name="T11" fmla="*/ 2147483647 h 2401"/>
                <a:gd name="T12" fmla="*/ 2147483647 w 3505"/>
                <a:gd name="T13" fmla="*/ 2147483647 h 2401"/>
                <a:gd name="T14" fmla="*/ 2147483647 w 3505"/>
                <a:gd name="T15" fmla="*/ 2147483647 h 2401"/>
                <a:gd name="T16" fmla="*/ 2147483647 w 3505"/>
                <a:gd name="T17" fmla="*/ 2147483647 h 2401"/>
                <a:gd name="T18" fmla="*/ 0 w 3505"/>
                <a:gd name="T19" fmla="*/ 2147483647 h 2401"/>
                <a:gd name="T20" fmla="*/ 0 w 3505"/>
                <a:gd name="T21" fmla="*/ 2147483647 h 2401"/>
                <a:gd name="T22" fmla="*/ 2147483647 w 3505"/>
                <a:gd name="T23" fmla="*/ 2147483647 h 2401"/>
                <a:gd name="T24" fmla="*/ 2147483647 w 3505"/>
                <a:gd name="T25" fmla="*/ 2147483647 h 2401"/>
                <a:gd name="T26" fmla="*/ 2147483647 w 3505"/>
                <a:gd name="T27" fmla="*/ 2147483647 h 2401"/>
                <a:gd name="T28" fmla="*/ 2147483647 w 3505"/>
                <a:gd name="T29" fmla="*/ 2147483647 h 2401"/>
                <a:gd name="T30" fmla="*/ 2147483647 w 3505"/>
                <a:gd name="T31" fmla="*/ 2147483647 h 2401"/>
                <a:gd name="T32" fmla="*/ 2147483647 w 3505"/>
                <a:gd name="T33" fmla="*/ 2147483647 h 2401"/>
                <a:gd name="T34" fmla="*/ 2147483647 w 3505"/>
                <a:gd name="T35" fmla="*/ 2147483647 h 2401"/>
                <a:gd name="T36" fmla="*/ 2147483647 w 3505"/>
                <a:gd name="T37" fmla="*/ 2147483647 h 2401"/>
                <a:gd name="T38" fmla="*/ 2147483647 w 3505"/>
                <a:gd name="T39" fmla="*/ 2147483647 h 2401"/>
                <a:gd name="T40" fmla="*/ 2147483647 w 3505"/>
                <a:gd name="T41" fmla="*/ 2147483647 h 2401"/>
                <a:gd name="T42" fmla="*/ 2147483647 w 3505"/>
                <a:gd name="T43" fmla="*/ 2147483647 h 2401"/>
                <a:gd name="T44" fmla="*/ 2147483647 w 3505"/>
                <a:gd name="T45" fmla="*/ 2147483647 h 2401"/>
                <a:gd name="T46" fmla="*/ 2147483647 w 3505"/>
                <a:gd name="T47" fmla="*/ 2147483647 h 2401"/>
                <a:gd name="T48" fmla="*/ 2147483647 w 3505"/>
                <a:gd name="T49" fmla="*/ 2147483647 h 2401"/>
                <a:gd name="T50" fmla="*/ 2147483647 w 3505"/>
                <a:gd name="T51" fmla="*/ 2147483647 h 2401"/>
                <a:gd name="T52" fmla="*/ 2147483647 w 3505"/>
                <a:gd name="T53" fmla="*/ 2147483647 h 2401"/>
                <a:gd name="T54" fmla="*/ 2147483647 w 3505"/>
                <a:gd name="T55" fmla="*/ 2147483647 h 2401"/>
                <a:gd name="T56" fmla="*/ 2147483647 w 3505"/>
                <a:gd name="T57" fmla="*/ 2147483647 h 2401"/>
                <a:gd name="T58" fmla="*/ 2147483647 w 3505"/>
                <a:gd name="T59" fmla="*/ 2147483647 h 2401"/>
                <a:gd name="T60" fmla="*/ 2147483647 w 3505"/>
                <a:gd name="T61" fmla="*/ 2147483647 h 2401"/>
                <a:gd name="T62" fmla="*/ 2147483647 w 3505"/>
                <a:gd name="T63" fmla="*/ 2147483647 h 2401"/>
                <a:gd name="T64" fmla="*/ 2147483647 w 3505"/>
                <a:gd name="T65" fmla="*/ 2147483647 h 2401"/>
                <a:gd name="T66" fmla="*/ 2147483647 w 3505"/>
                <a:gd name="T67" fmla="*/ 2147483647 h 2401"/>
                <a:gd name="T68" fmla="*/ 2147483647 w 3505"/>
                <a:gd name="T69" fmla="*/ 0 h 2401"/>
                <a:gd name="T70" fmla="*/ 2147483647 w 3505"/>
                <a:gd name="T71" fmla="*/ 0 h 2401"/>
                <a:gd name="T72" fmla="*/ 2147483647 w 3505"/>
                <a:gd name="T73" fmla="*/ 2147483647 h 2401"/>
                <a:gd name="T74" fmla="*/ 2147483647 w 3505"/>
                <a:gd name="T75" fmla="*/ 2147483647 h 2401"/>
                <a:gd name="T76" fmla="*/ 2147483647 w 3505"/>
                <a:gd name="T77" fmla="*/ 2147483647 h 2401"/>
                <a:gd name="T78" fmla="*/ 2147483647 w 3505"/>
                <a:gd name="T79" fmla="*/ 2147483647 h 2401"/>
                <a:gd name="T80" fmla="*/ 2147483647 w 3505"/>
                <a:gd name="T81" fmla="*/ 2147483647 h 2401"/>
                <a:gd name="T82" fmla="*/ 2147483647 w 3505"/>
                <a:gd name="T83" fmla="*/ 2147483647 h 2401"/>
                <a:gd name="T84" fmla="*/ 2147483647 w 3505"/>
                <a:gd name="T85" fmla="*/ 2147483647 h 2401"/>
                <a:gd name="T86" fmla="*/ 2147483647 w 3505"/>
                <a:gd name="T87" fmla="*/ 2147483647 h 2401"/>
                <a:gd name="T88" fmla="*/ 2147483647 w 3505"/>
                <a:gd name="T89" fmla="*/ 2147483647 h 2401"/>
                <a:gd name="T90" fmla="*/ 2147483647 w 3505"/>
                <a:gd name="T91" fmla="*/ 2147483647 h 2401"/>
                <a:gd name="T92" fmla="*/ 2147483647 w 3505"/>
                <a:gd name="T93" fmla="*/ 2147483647 h 2401"/>
                <a:gd name="T94" fmla="*/ 2147483647 w 3505"/>
                <a:gd name="T95" fmla="*/ 2147483647 h 240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505"/>
                <a:gd name="T145" fmla="*/ 0 h 2401"/>
                <a:gd name="T146" fmla="*/ 3505 w 3505"/>
                <a:gd name="T147" fmla="*/ 2401 h 240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505" h="2401">
                  <a:moveTo>
                    <a:pt x="546" y="21"/>
                  </a:moveTo>
                  <a:lnTo>
                    <a:pt x="515" y="32"/>
                  </a:lnTo>
                  <a:lnTo>
                    <a:pt x="491" y="42"/>
                  </a:lnTo>
                  <a:lnTo>
                    <a:pt x="468" y="64"/>
                  </a:lnTo>
                  <a:lnTo>
                    <a:pt x="444" y="75"/>
                  </a:lnTo>
                  <a:lnTo>
                    <a:pt x="413" y="107"/>
                  </a:lnTo>
                  <a:lnTo>
                    <a:pt x="390" y="117"/>
                  </a:lnTo>
                  <a:lnTo>
                    <a:pt x="366" y="139"/>
                  </a:lnTo>
                  <a:lnTo>
                    <a:pt x="335" y="160"/>
                  </a:lnTo>
                  <a:lnTo>
                    <a:pt x="312" y="192"/>
                  </a:lnTo>
                  <a:lnTo>
                    <a:pt x="296" y="225"/>
                  </a:lnTo>
                  <a:lnTo>
                    <a:pt x="265" y="246"/>
                  </a:lnTo>
                  <a:lnTo>
                    <a:pt x="249" y="278"/>
                  </a:lnTo>
                  <a:lnTo>
                    <a:pt x="226" y="321"/>
                  </a:lnTo>
                  <a:lnTo>
                    <a:pt x="202" y="353"/>
                  </a:lnTo>
                  <a:lnTo>
                    <a:pt x="179" y="396"/>
                  </a:lnTo>
                  <a:lnTo>
                    <a:pt x="163" y="428"/>
                  </a:lnTo>
                  <a:lnTo>
                    <a:pt x="140" y="460"/>
                  </a:lnTo>
                  <a:lnTo>
                    <a:pt x="132" y="492"/>
                  </a:lnTo>
                  <a:lnTo>
                    <a:pt x="117" y="557"/>
                  </a:lnTo>
                  <a:lnTo>
                    <a:pt x="93" y="600"/>
                  </a:lnTo>
                  <a:lnTo>
                    <a:pt x="85" y="632"/>
                  </a:lnTo>
                  <a:lnTo>
                    <a:pt x="78" y="664"/>
                  </a:lnTo>
                  <a:lnTo>
                    <a:pt x="70" y="728"/>
                  </a:lnTo>
                  <a:lnTo>
                    <a:pt x="54" y="771"/>
                  </a:lnTo>
                  <a:lnTo>
                    <a:pt x="54" y="803"/>
                  </a:lnTo>
                  <a:lnTo>
                    <a:pt x="46" y="835"/>
                  </a:lnTo>
                  <a:lnTo>
                    <a:pt x="39" y="867"/>
                  </a:lnTo>
                  <a:lnTo>
                    <a:pt x="39" y="900"/>
                  </a:lnTo>
                  <a:lnTo>
                    <a:pt x="31" y="932"/>
                  </a:lnTo>
                  <a:lnTo>
                    <a:pt x="23" y="996"/>
                  </a:lnTo>
                  <a:lnTo>
                    <a:pt x="15" y="1060"/>
                  </a:lnTo>
                  <a:lnTo>
                    <a:pt x="15" y="1103"/>
                  </a:lnTo>
                  <a:lnTo>
                    <a:pt x="7" y="1135"/>
                  </a:lnTo>
                  <a:lnTo>
                    <a:pt x="7" y="1200"/>
                  </a:lnTo>
                  <a:lnTo>
                    <a:pt x="7" y="1264"/>
                  </a:lnTo>
                  <a:lnTo>
                    <a:pt x="7" y="1307"/>
                  </a:lnTo>
                  <a:lnTo>
                    <a:pt x="0" y="1339"/>
                  </a:lnTo>
                  <a:lnTo>
                    <a:pt x="0" y="1425"/>
                  </a:lnTo>
                  <a:lnTo>
                    <a:pt x="0" y="1457"/>
                  </a:lnTo>
                  <a:lnTo>
                    <a:pt x="0" y="1489"/>
                  </a:lnTo>
                  <a:lnTo>
                    <a:pt x="0" y="1596"/>
                  </a:lnTo>
                  <a:lnTo>
                    <a:pt x="0" y="1628"/>
                  </a:lnTo>
                  <a:lnTo>
                    <a:pt x="0" y="1660"/>
                  </a:lnTo>
                  <a:lnTo>
                    <a:pt x="15" y="1692"/>
                  </a:lnTo>
                  <a:lnTo>
                    <a:pt x="31" y="1735"/>
                  </a:lnTo>
                  <a:lnTo>
                    <a:pt x="109" y="1821"/>
                  </a:lnTo>
                  <a:lnTo>
                    <a:pt x="171" y="1885"/>
                  </a:lnTo>
                  <a:lnTo>
                    <a:pt x="187" y="1950"/>
                  </a:lnTo>
                  <a:lnTo>
                    <a:pt x="210" y="1971"/>
                  </a:lnTo>
                  <a:lnTo>
                    <a:pt x="257" y="2035"/>
                  </a:lnTo>
                  <a:lnTo>
                    <a:pt x="304" y="2057"/>
                  </a:lnTo>
                  <a:lnTo>
                    <a:pt x="382" y="2121"/>
                  </a:lnTo>
                  <a:lnTo>
                    <a:pt x="444" y="2142"/>
                  </a:lnTo>
                  <a:lnTo>
                    <a:pt x="468" y="2153"/>
                  </a:lnTo>
                  <a:lnTo>
                    <a:pt x="530" y="2217"/>
                  </a:lnTo>
                  <a:lnTo>
                    <a:pt x="593" y="2228"/>
                  </a:lnTo>
                  <a:lnTo>
                    <a:pt x="639" y="2250"/>
                  </a:lnTo>
                  <a:lnTo>
                    <a:pt x="702" y="2271"/>
                  </a:lnTo>
                  <a:lnTo>
                    <a:pt x="749" y="2282"/>
                  </a:lnTo>
                  <a:lnTo>
                    <a:pt x="811" y="2303"/>
                  </a:lnTo>
                  <a:lnTo>
                    <a:pt x="874" y="2314"/>
                  </a:lnTo>
                  <a:lnTo>
                    <a:pt x="952" y="2335"/>
                  </a:lnTo>
                  <a:lnTo>
                    <a:pt x="998" y="2346"/>
                  </a:lnTo>
                  <a:lnTo>
                    <a:pt x="1045" y="2357"/>
                  </a:lnTo>
                  <a:lnTo>
                    <a:pt x="1108" y="2367"/>
                  </a:lnTo>
                  <a:lnTo>
                    <a:pt x="1186" y="2378"/>
                  </a:lnTo>
                  <a:lnTo>
                    <a:pt x="1264" y="2389"/>
                  </a:lnTo>
                  <a:lnTo>
                    <a:pt x="1311" y="2389"/>
                  </a:lnTo>
                  <a:lnTo>
                    <a:pt x="1373" y="2400"/>
                  </a:lnTo>
                  <a:lnTo>
                    <a:pt x="1451" y="2400"/>
                  </a:lnTo>
                  <a:lnTo>
                    <a:pt x="1529" y="2400"/>
                  </a:lnTo>
                  <a:lnTo>
                    <a:pt x="1592" y="2400"/>
                  </a:lnTo>
                  <a:lnTo>
                    <a:pt x="1638" y="2400"/>
                  </a:lnTo>
                  <a:lnTo>
                    <a:pt x="1685" y="2400"/>
                  </a:lnTo>
                  <a:lnTo>
                    <a:pt x="1732" y="2400"/>
                  </a:lnTo>
                  <a:lnTo>
                    <a:pt x="1794" y="2400"/>
                  </a:lnTo>
                  <a:lnTo>
                    <a:pt x="1857" y="2400"/>
                  </a:lnTo>
                  <a:lnTo>
                    <a:pt x="1888" y="2400"/>
                  </a:lnTo>
                  <a:lnTo>
                    <a:pt x="1966" y="2400"/>
                  </a:lnTo>
                  <a:lnTo>
                    <a:pt x="2029" y="2400"/>
                  </a:lnTo>
                  <a:lnTo>
                    <a:pt x="2052" y="2400"/>
                  </a:lnTo>
                  <a:lnTo>
                    <a:pt x="2114" y="2400"/>
                  </a:lnTo>
                  <a:lnTo>
                    <a:pt x="2177" y="2400"/>
                  </a:lnTo>
                  <a:lnTo>
                    <a:pt x="2255" y="2400"/>
                  </a:lnTo>
                  <a:lnTo>
                    <a:pt x="2302" y="2400"/>
                  </a:lnTo>
                  <a:lnTo>
                    <a:pt x="2380" y="2400"/>
                  </a:lnTo>
                  <a:lnTo>
                    <a:pt x="2427" y="2389"/>
                  </a:lnTo>
                  <a:lnTo>
                    <a:pt x="2489" y="2367"/>
                  </a:lnTo>
                  <a:lnTo>
                    <a:pt x="2520" y="2346"/>
                  </a:lnTo>
                  <a:lnTo>
                    <a:pt x="2583" y="2325"/>
                  </a:lnTo>
                  <a:lnTo>
                    <a:pt x="2614" y="2292"/>
                  </a:lnTo>
                  <a:lnTo>
                    <a:pt x="2661" y="2282"/>
                  </a:lnTo>
                  <a:lnTo>
                    <a:pt x="2692" y="2260"/>
                  </a:lnTo>
                  <a:lnTo>
                    <a:pt x="2715" y="2239"/>
                  </a:lnTo>
                  <a:lnTo>
                    <a:pt x="2778" y="2207"/>
                  </a:lnTo>
                  <a:lnTo>
                    <a:pt x="2809" y="2175"/>
                  </a:lnTo>
                  <a:lnTo>
                    <a:pt x="2832" y="2142"/>
                  </a:lnTo>
                  <a:lnTo>
                    <a:pt x="2864" y="2100"/>
                  </a:lnTo>
                  <a:lnTo>
                    <a:pt x="2926" y="2057"/>
                  </a:lnTo>
                  <a:lnTo>
                    <a:pt x="2957" y="2025"/>
                  </a:lnTo>
                  <a:lnTo>
                    <a:pt x="2981" y="2003"/>
                  </a:lnTo>
                  <a:lnTo>
                    <a:pt x="3004" y="1971"/>
                  </a:lnTo>
                  <a:lnTo>
                    <a:pt x="3059" y="1928"/>
                  </a:lnTo>
                  <a:lnTo>
                    <a:pt x="3074" y="1864"/>
                  </a:lnTo>
                  <a:lnTo>
                    <a:pt x="3121" y="1853"/>
                  </a:lnTo>
                  <a:lnTo>
                    <a:pt x="3152" y="1810"/>
                  </a:lnTo>
                  <a:lnTo>
                    <a:pt x="3168" y="1746"/>
                  </a:lnTo>
                  <a:lnTo>
                    <a:pt x="3191" y="1671"/>
                  </a:lnTo>
                  <a:lnTo>
                    <a:pt x="3223" y="1596"/>
                  </a:lnTo>
                  <a:lnTo>
                    <a:pt x="3254" y="1553"/>
                  </a:lnTo>
                  <a:lnTo>
                    <a:pt x="3262" y="1489"/>
                  </a:lnTo>
                  <a:lnTo>
                    <a:pt x="3285" y="1403"/>
                  </a:lnTo>
                  <a:lnTo>
                    <a:pt x="3301" y="1339"/>
                  </a:lnTo>
                  <a:lnTo>
                    <a:pt x="3324" y="1253"/>
                  </a:lnTo>
                  <a:lnTo>
                    <a:pt x="3340" y="1178"/>
                  </a:lnTo>
                  <a:lnTo>
                    <a:pt x="3371" y="1092"/>
                  </a:lnTo>
                  <a:lnTo>
                    <a:pt x="3379" y="1060"/>
                  </a:lnTo>
                  <a:lnTo>
                    <a:pt x="3394" y="996"/>
                  </a:lnTo>
                  <a:lnTo>
                    <a:pt x="3410" y="953"/>
                  </a:lnTo>
                  <a:lnTo>
                    <a:pt x="3425" y="867"/>
                  </a:lnTo>
                  <a:lnTo>
                    <a:pt x="3433" y="803"/>
                  </a:lnTo>
                  <a:lnTo>
                    <a:pt x="3449" y="717"/>
                  </a:lnTo>
                  <a:lnTo>
                    <a:pt x="3457" y="642"/>
                  </a:lnTo>
                  <a:lnTo>
                    <a:pt x="3464" y="610"/>
                  </a:lnTo>
                  <a:lnTo>
                    <a:pt x="3472" y="535"/>
                  </a:lnTo>
                  <a:lnTo>
                    <a:pt x="3480" y="503"/>
                  </a:lnTo>
                  <a:lnTo>
                    <a:pt x="3488" y="460"/>
                  </a:lnTo>
                  <a:lnTo>
                    <a:pt x="3488" y="428"/>
                  </a:lnTo>
                  <a:lnTo>
                    <a:pt x="3496" y="364"/>
                  </a:lnTo>
                  <a:lnTo>
                    <a:pt x="3496" y="332"/>
                  </a:lnTo>
                  <a:lnTo>
                    <a:pt x="3504" y="300"/>
                  </a:lnTo>
                  <a:lnTo>
                    <a:pt x="3504" y="267"/>
                  </a:lnTo>
                  <a:lnTo>
                    <a:pt x="3504" y="235"/>
                  </a:lnTo>
                  <a:lnTo>
                    <a:pt x="3504" y="203"/>
                  </a:lnTo>
                  <a:lnTo>
                    <a:pt x="3496" y="160"/>
                  </a:lnTo>
                  <a:lnTo>
                    <a:pt x="3480" y="75"/>
                  </a:lnTo>
                  <a:lnTo>
                    <a:pt x="3464" y="42"/>
                  </a:lnTo>
                  <a:lnTo>
                    <a:pt x="3386" y="10"/>
                  </a:lnTo>
                  <a:lnTo>
                    <a:pt x="3324" y="0"/>
                  </a:lnTo>
                  <a:lnTo>
                    <a:pt x="3277" y="0"/>
                  </a:lnTo>
                  <a:lnTo>
                    <a:pt x="3223" y="0"/>
                  </a:lnTo>
                  <a:lnTo>
                    <a:pt x="3176" y="0"/>
                  </a:lnTo>
                  <a:lnTo>
                    <a:pt x="3113" y="0"/>
                  </a:lnTo>
                  <a:lnTo>
                    <a:pt x="3051" y="0"/>
                  </a:lnTo>
                  <a:lnTo>
                    <a:pt x="3027" y="21"/>
                  </a:lnTo>
                  <a:lnTo>
                    <a:pt x="2965" y="42"/>
                  </a:lnTo>
                  <a:lnTo>
                    <a:pt x="2934" y="75"/>
                  </a:lnTo>
                  <a:lnTo>
                    <a:pt x="2887" y="85"/>
                  </a:lnTo>
                  <a:lnTo>
                    <a:pt x="2840" y="107"/>
                  </a:lnTo>
                  <a:lnTo>
                    <a:pt x="2793" y="117"/>
                  </a:lnTo>
                  <a:lnTo>
                    <a:pt x="2770" y="139"/>
                  </a:lnTo>
                  <a:lnTo>
                    <a:pt x="2747" y="160"/>
                  </a:lnTo>
                  <a:lnTo>
                    <a:pt x="2700" y="171"/>
                  </a:lnTo>
                  <a:lnTo>
                    <a:pt x="2653" y="192"/>
                  </a:lnTo>
                  <a:lnTo>
                    <a:pt x="2590" y="203"/>
                  </a:lnTo>
                  <a:lnTo>
                    <a:pt x="2559" y="225"/>
                  </a:lnTo>
                  <a:lnTo>
                    <a:pt x="2512" y="235"/>
                  </a:lnTo>
                  <a:lnTo>
                    <a:pt x="2450" y="246"/>
                  </a:lnTo>
                  <a:lnTo>
                    <a:pt x="2403" y="257"/>
                  </a:lnTo>
                  <a:lnTo>
                    <a:pt x="2372" y="278"/>
                  </a:lnTo>
                  <a:lnTo>
                    <a:pt x="2309" y="289"/>
                  </a:lnTo>
                  <a:lnTo>
                    <a:pt x="2247" y="289"/>
                  </a:lnTo>
                  <a:lnTo>
                    <a:pt x="2185" y="300"/>
                  </a:lnTo>
                  <a:lnTo>
                    <a:pt x="2138" y="300"/>
                  </a:lnTo>
                  <a:lnTo>
                    <a:pt x="2091" y="300"/>
                  </a:lnTo>
                  <a:lnTo>
                    <a:pt x="2029" y="300"/>
                  </a:lnTo>
                  <a:lnTo>
                    <a:pt x="1966" y="300"/>
                  </a:lnTo>
                  <a:lnTo>
                    <a:pt x="1904" y="300"/>
                  </a:lnTo>
                  <a:lnTo>
                    <a:pt x="1872" y="300"/>
                  </a:lnTo>
                  <a:lnTo>
                    <a:pt x="1810" y="300"/>
                  </a:lnTo>
                  <a:lnTo>
                    <a:pt x="1763" y="300"/>
                  </a:lnTo>
                  <a:lnTo>
                    <a:pt x="1716" y="300"/>
                  </a:lnTo>
                  <a:lnTo>
                    <a:pt x="1693" y="300"/>
                  </a:lnTo>
                  <a:lnTo>
                    <a:pt x="1584" y="300"/>
                  </a:lnTo>
                  <a:lnTo>
                    <a:pt x="1506" y="289"/>
                  </a:lnTo>
                  <a:lnTo>
                    <a:pt x="1459" y="278"/>
                  </a:lnTo>
                  <a:lnTo>
                    <a:pt x="1381" y="267"/>
                  </a:lnTo>
                  <a:lnTo>
                    <a:pt x="1303" y="246"/>
                  </a:lnTo>
                  <a:lnTo>
                    <a:pt x="1194" y="182"/>
                  </a:lnTo>
                  <a:lnTo>
                    <a:pt x="1115" y="171"/>
                  </a:lnTo>
                  <a:lnTo>
                    <a:pt x="1069" y="150"/>
                  </a:lnTo>
                  <a:lnTo>
                    <a:pt x="991" y="139"/>
                  </a:lnTo>
                  <a:lnTo>
                    <a:pt x="920" y="117"/>
                  </a:lnTo>
                  <a:lnTo>
                    <a:pt x="842" y="96"/>
                  </a:lnTo>
                  <a:lnTo>
                    <a:pt x="796" y="96"/>
                  </a:lnTo>
                  <a:lnTo>
                    <a:pt x="764" y="75"/>
                  </a:lnTo>
                  <a:lnTo>
                    <a:pt x="741" y="53"/>
                  </a:lnTo>
                  <a:lnTo>
                    <a:pt x="710" y="42"/>
                  </a:lnTo>
                  <a:lnTo>
                    <a:pt x="663" y="21"/>
                  </a:lnTo>
                  <a:lnTo>
                    <a:pt x="639" y="10"/>
                  </a:lnTo>
                  <a:lnTo>
                    <a:pt x="616" y="10"/>
                  </a:lnTo>
                  <a:lnTo>
                    <a:pt x="593" y="10"/>
                  </a:lnTo>
                  <a:lnTo>
                    <a:pt x="546" y="21"/>
                  </a:lnTo>
                </a:path>
              </a:pathLst>
            </a:custGeom>
            <a:gradFill rotWithShape="0">
              <a:gsLst>
                <a:gs pos="0">
                  <a:srgbClr val="B25759"/>
                </a:gs>
                <a:gs pos="100000">
                  <a:srgbClr val="FF7C80"/>
                </a:gs>
              </a:gsLst>
              <a:path path="rect">
                <a:fillToRect l="50000" t="50000" r="50000" b="50000"/>
              </a:path>
            </a:gra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7174" name="Oval 5"/>
            <p:cNvSpPr>
              <a:spLocks noChangeArrowheads="1"/>
            </p:cNvSpPr>
            <p:nvPr/>
          </p:nvSpPr>
          <p:spPr bwMode="auto">
            <a:xfrm>
              <a:off x="3581400" y="3733800"/>
              <a:ext cx="1752600" cy="1128713"/>
            </a:xfrm>
            <a:prstGeom prst="ellipse">
              <a:avLst/>
            </a:prstGeom>
            <a:gradFill rotWithShape="0">
              <a:gsLst>
                <a:gs pos="0">
                  <a:srgbClr val="B22400"/>
                </a:gs>
                <a:gs pos="50000">
                  <a:srgbClr val="FF3300"/>
                </a:gs>
                <a:gs pos="100000">
                  <a:srgbClr val="B22400"/>
                </a:gs>
              </a:gsLst>
              <a:lin ang="189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7175" name="Line 6"/>
            <p:cNvSpPr>
              <a:spLocks noChangeShapeType="1"/>
            </p:cNvSpPr>
            <p:nvPr/>
          </p:nvSpPr>
          <p:spPr bwMode="auto">
            <a:xfrm>
              <a:off x="6400800" y="5410200"/>
              <a:ext cx="762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7176" name="Rectangle 7"/>
            <p:cNvSpPr>
              <a:spLocks noChangeArrowheads="1"/>
            </p:cNvSpPr>
            <p:nvPr/>
          </p:nvSpPr>
          <p:spPr bwMode="auto">
            <a:xfrm>
              <a:off x="4343400" y="1143000"/>
              <a:ext cx="995363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101" tIns="40050" rIns="80101" bIns="40050">
              <a:spAutoFit/>
            </a:bodyPr>
            <a:lstStyle/>
            <a:p>
              <a:pPr defTabSz="744538"/>
              <a:r>
                <a:rPr lang="en-US" sz="1900" b="1">
                  <a:solidFill>
                    <a:srgbClr val="0000FF"/>
                  </a:solidFill>
                </a:rPr>
                <a:t>LPS</a:t>
              </a:r>
            </a:p>
          </p:txBody>
        </p:sp>
        <p:sp>
          <p:nvSpPr>
            <p:cNvPr id="7177" name="Rectangle 8"/>
            <p:cNvSpPr>
              <a:spLocks noChangeArrowheads="1"/>
            </p:cNvSpPr>
            <p:nvPr/>
          </p:nvSpPr>
          <p:spPr bwMode="auto">
            <a:xfrm>
              <a:off x="7162800" y="5105400"/>
              <a:ext cx="1295400" cy="642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101" tIns="40050" rIns="80101" bIns="40050">
              <a:spAutoFit/>
            </a:bodyPr>
            <a:lstStyle/>
            <a:p>
              <a:pPr defTabSz="744538"/>
              <a:r>
                <a:rPr lang="en-US" sz="3700" b="1">
                  <a:solidFill>
                    <a:srgbClr val="3333FF"/>
                  </a:solidFill>
                </a:rPr>
                <a:t>NO</a:t>
              </a:r>
            </a:p>
          </p:txBody>
        </p:sp>
        <p:sp>
          <p:nvSpPr>
            <p:cNvPr id="7178" name="Line 9"/>
            <p:cNvSpPr>
              <a:spLocks noChangeShapeType="1"/>
            </p:cNvSpPr>
            <p:nvPr/>
          </p:nvSpPr>
          <p:spPr bwMode="auto">
            <a:xfrm>
              <a:off x="5029200" y="4495800"/>
              <a:ext cx="4572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7179" name="Rectangle 10"/>
            <p:cNvSpPr>
              <a:spLocks noChangeArrowheads="1"/>
            </p:cNvSpPr>
            <p:nvPr/>
          </p:nvSpPr>
          <p:spPr bwMode="auto">
            <a:xfrm>
              <a:off x="5029200" y="5029200"/>
              <a:ext cx="911225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101" tIns="40050" rIns="80101" bIns="40050">
              <a:spAutoFit/>
            </a:bodyPr>
            <a:lstStyle/>
            <a:p>
              <a:pPr defTabSz="744538"/>
              <a:r>
                <a:rPr lang="en-US" sz="1700" b="1">
                  <a:solidFill>
                    <a:srgbClr val="3333FF"/>
                  </a:solidFill>
                </a:rPr>
                <a:t>iNOS</a:t>
              </a:r>
            </a:p>
          </p:txBody>
        </p:sp>
        <p:sp>
          <p:nvSpPr>
            <p:cNvPr id="7180" name="Rectangle 11"/>
            <p:cNvSpPr>
              <a:spLocks noChangeArrowheads="1"/>
            </p:cNvSpPr>
            <p:nvPr/>
          </p:nvSpPr>
          <p:spPr bwMode="auto">
            <a:xfrm>
              <a:off x="5867400" y="5257800"/>
              <a:ext cx="614363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101" tIns="40050" rIns="80101" bIns="40050">
              <a:spAutoFit/>
            </a:bodyPr>
            <a:lstStyle/>
            <a:p>
              <a:pPr defTabSz="744538"/>
              <a:r>
                <a:rPr lang="en-US" sz="1700" b="1">
                  <a:solidFill>
                    <a:srgbClr val="3333FF"/>
                  </a:solidFill>
                </a:rPr>
                <a:t>NO</a:t>
              </a:r>
            </a:p>
          </p:txBody>
        </p:sp>
        <p:sp>
          <p:nvSpPr>
            <p:cNvPr id="7181" name="Rectangle 12"/>
            <p:cNvSpPr>
              <a:spLocks noChangeArrowheads="1"/>
            </p:cNvSpPr>
            <p:nvPr/>
          </p:nvSpPr>
          <p:spPr bwMode="auto">
            <a:xfrm>
              <a:off x="3505200" y="1981200"/>
              <a:ext cx="625475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0101" tIns="40050" rIns="80101" bIns="40050">
              <a:spAutoFit/>
            </a:bodyPr>
            <a:lstStyle/>
            <a:p>
              <a:pPr defTabSz="744538"/>
              <a:r>
                <a:rPr lang="en-US" sz="1500" b="1"/>
                <a:t>CD14</a:t>
              </a:r>
            </a:p>
          </p:txBody>
        </p:sp>
        <p:sp>
          <p:nvSpPr>
            <p:cNvPr id="7182" name="Rectangle 13"/>
            <p:cNvSpPr>
              <a:spLocks noChangeArrowheads="1"/>
            </p:cNvSpPr>
            <p:nvPr/>
          </p:nvSpPr>
          <p:spPr bwMode="auto">
            <a:xfrm>
              <a:off x="3657600" y="1600200"/>
              <a:ext cx="576263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0101" tIns="40050" rIns="80101" bIns="40050">
              <a:spAutoFit/>
            </a:bodyPr>
            <a:lstStyle/>
            <a:p>
              <a:pPr defTabSz="744538"/>
              <a:r>
                <a:rPr lang="en-US" sz="1500" b="1"/>
                <a:t> LBP</a:t>
              </a:r>
            </a:p>
          </p:txBody>
        </p:sp>
        <p:sp>
          <p:nvSpPr>
            <p:cNvPr id="7183" name="Rectangle 14"/>
            <p:cNvSpPr>
              <a:spLocks noChangeArrowheads="1"/>
            </p:cNvSpPr>
            <p:nvPr/>
          </p:nvSpPr>
          <p:spPr bwMode="auto">
            <a:xfrm>
              <a:off x="4038600" y="5257800"/>
              <a:ext cx="99060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101" tIns="40050" rIns="80101" bIns="40050">
              <a:spAutoFit/>
            </a:bodyPr>
            <a:lstStyle/>
            <a:p>
              <a:pPr defTabSz="744538"/>
              <a:r>
                <a:rPr lang="en-US" sz="1700" b="1"/>
                <a:t>Arginine</a:t>
              </a:r>
            </a:p>
          </p:txBody>
        </p:sp>
        <p:sp>
          <p:nvSpPr>
            <p:cNvPr id="7184" name="Rectangle 15"/>
            <p:cNvSpPr>
              <a:spLocks noChangeArrowheads="1"/>
            </p:cNvSpPr>
            <p:nvPr/>
          </p:nvSpPr>
          <p:spPr bwMode="auto">
            <a:xfrm>
              <a:off x="5486400" y="4343400"/>
              <a:ext cx="1223963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0101" tIns="40050" rIns="80101" bIns="40050">
              <a:spAutoFit/>
            </a:bodyPr>
            <a:lstStyle/>
            <a:p>
              <a:pPr defTabSz="744538"/>
              <a:r>
                <a:rPr lang="en-US" sz="1500" b="1">
                  <a:solidFill>
                    <a:srgbClr val="3333FF"/>
                  </a:solidFill>
                </a:rPr>
                <a:t>iNOS mRNA</a:t>
              </a:r>
            </a:p>
          </p:txBody>
        </p:sp>
        <p:sp>
          <p:nvSpPr>
            <p:cNvPr id="7185" name="Rectangle 16"/>
            <p:cNvSpPr>
              <a:spLocks noChangeArrowheads="1"/>
            </p:cNvSpPr>
            <p:nvPr/>
          </p:nvSpPr>
          <p:spPr bwMode="auto">
            <a:xfrm>
              <a:off x="7696200" y="2590800"/>
              <a:ext cx="949325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0101" tIns="40050" rIns="80101" bIns="40050">
              <a:spAutoFit/>
            </a:bodyPr>
            <a:lstStyle/>
            <a:p>
              <a:pPr defTabSz="744538"/>
              <a:r>
                <a:rPr lang="en-US" sz="1900" b="1">
                  <a:solidFill>
                    <a:srgbClr val="FF3300"/>
                  </a:solidFill>
                </a:rPr>
                <a:t>Gö6976</a:t>
              </a:r>
            </a:p>
          </p:txBody>
        </p:sp>
        <p:sp>
          <p:nvSpPr>
            <p:cNvPr id="7186" name="Line 17"/>
            <p:cNvSpPr>
              <a:spLocks noChangeShapeType="1"/>
            </p:cNvSpPr>
            <p:nvPr/>
          </p:nvSpPr>
          <p:spPr bwMode="auto">
            <a:xfrm>
              <a:off x="4419600" y="2819400"/>
              <a:ext cx="0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7187" name="Line 18"/>
            <p:cNvSpPr>
              <a:spLocks noChangeShapeType="1"/>
            </p:cNvSpPr>
            <p:nvPr/>
          </p:nvSpPr>
          <p:spPr bwMode="auto">
            <a:xfrm flipH="1">
              <a:off x="3962400" y="3733800"/>
              <a:ext cx="228600" cy="4572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7188" name="Line 19"/>
            <p:cNvSpPr>
              <a:spLocks noChangeShapeType="1"/>
            </p:cNvSpPr>
            <p:nvPr/>
          </p:nvSpPr>
          <p:spPr bwMode="auto">
            <a:xfrm>
              <a:off x="3733800" y="4265613"/>
              <a:ext cx="12954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7189" name="Freeform 20"/>
            <p:cNvSpPr>
              <a:spLocks/>
            </p:cNvSpPr>
            <p:nvPr/>
          </p:nvSpPr>
          <p:spPr bwMode="auto">
            <a:xfrm>
              <a:off x="4191000" y="4191000"/>
              <a:ext cx="642938" cy="76200"/>
            </a:xfrm>
            <a:custGeom>
              <a:avLst/>
              <a:gdLst>
                <a:gd name="T0" fmla="*/ 0 w 405"/>
                <a:gd name="T1" fmla="*/ 2147483647 h 48"/>
                <a:gd name="T2" fmla="*/ 2147483647 w 405"/>
                <a:gd name="T3" fmla="*/ 2147483647 h 48"/>
                <a:gd name="T4" fmla="*/ 2147483647 w 405"/>
                <a:gd name="T5" fmla="*/ 0 h 48"/>
                <a:gd name="T6" fmla="*/ 2147483647 w 405"/>
                <a:gd name="T7" fmla="*/ 0 h 48"/>
                <a:gd name="T8" fmla="*/ 2147483647 w 405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5"/>
                <a:gd name="T16" fmla="*/ 0 h 48"/>
                <a:gd name="T17" fmla="*/ 405 w 405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5" h="48">
                  <a:moveTo>
                    <a:pt x="0" y="47"/>
                  </a:moveTo>
                  <a:lnTo>
                    <a:pt x="16" y="47"/>
                  </a:lnTo>
                  <a:lnTo>
                    <a:pt x="48" y="0"/>
                  </a:lnTo>
                  <a:lnTo>
                    <a:pt x="384" y="0"/>
                  </a:lnTo>
                  <a:lnTo>
                    <a:pt x="404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7190" name="Rectangle 21"/>
            <p:cNvSpPr>
              <a:spLocks noChangeArrowheads="1"/>
            </p:cNvSpPr>
            <p:nvPr/>
          </p:nvSpPr>
          <p:spPr bwMode="auto">
            <a:xfrm>
              <a:off x="3810000" y="4267200"/>
              <a:ext cx="1087438" cy="50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0101" tIns="40050" rIns="80101" bIns="40050">
              <a:spAutoFit/>
            </a:bodyPr>
            <a:lstStyle/>
            <a:p>
              <a:pPr defTabSz="744538"/>
              <a:r>
                <a:rPr lang="en-US" sz="1400" b="1">
                  <a:solidFill>
                    <a:srgbClr val="3333FF"/>
                  </a:solidFill>
                </a:rPr>
                <a:t>iNOS </a:t>
              </a:r>
            </a:p>
            <a:p>
              <a:pPr defTabSz="744538"/>
              <a:r>
                <a:rPr lang="en-US" sz="1400" b="1">
                  <a:solidFill>
                    <a:srgbClr val="3333FF"/>
                  </a:solidFill>
                </a:rPr>
                <a:t>TNF</a:t>
              </a:r>
              <a:r>
                <a:rPr lang="en-US" sz="1400" b="1">
                  <a:solidFill>
                    <a:srgbClr val="3333FF"/>
                  </a:solidFill>
                  <a:latin typeface="Symbol" pitchFamily="18" charset="2"/>
                </a:rPr>
                <a:t>a </a:t>
              </a:r>
              <a:r>
                <a:rPr lang="en-US" sz="1400" b="1">
                  <a:solidFill>
                    <a:srgbClr val="3333FF"/>
                  </a:solidFill>
                </a:rPr>
                <a:t>genes</a:t>
              </a:r>
            </a:p>
          </p:txBody>
        </p:sp>
        <p:sp>
          <p:nvSpPr>
            <p:cNvPr id="7191" name="Rectangle 22"/>
            <p:cNvSpPr>
              <a:spLocks noChangeArrowheads="1"/>
            </p:cNvSpPr>
            <p:nvPr/>
          </p:nvSpPr>
          <p:spPr bwMode="auto">
            <a:xfrm>
              <a:off x="3892550" y="4197350"/>
              <a:ext cx="293688" cy="61913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7192" name="Line 23"/>
            <p:cNvSpPr>
              <a:spLocks noChangeShapeType="1"/>
            </p:cNvSpPr>
            <p:nvPr/>
          </p:nvSpPr>
          <p:spPr bwMode="auto">
            <a:xfrm flipH="1">
              <a:off x="5410200" y="4648200"/>
              <a:ext cx="304800" cy="381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arrow" w="med" len="med"/>
            </a:ln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7193" name="Oval 24"/>
            <p:cNvSpPr>
              <a:spLocks noChangeArrowheads="1"/>
            </p:cNvSpPr>
            <p:nvPr/>
          </p:nvSpPr>
          <p:spPr bwMode="auto">
            <a:xfrm>
              <a:off x="4419600" y="2057400"/>
              <a:ext cx="292100" cy="217488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7194" name="Oval 25"/>
            <p:cNvSpPr>
              <a:spLocks noChangeArrowheads="1"/>
            </p:cNvSpPr>
            <p:nvPr/>
          </p:nvSpPr>
          <p:spPr bwMode="auto">
            <a:xfrm>
              <a:off x="4191000" y="1981200"/>
              <a:ext cx="368300" cy="21590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7195" name="Oval 26"/>
            <p:cNvSpPr>
              <a:spLocks noChangeArrowheads="1"/>
            </p:cNvSpPr>
            <p:nvPr/>
          </p:nvSpPr>
          <p:spPr bwMode="auto">
            <a:xfrm>
              <a:off x="4114800" y="1828800"/>
              <a:ext cx="292100" cy="217488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7196" name="Rectangle 27"/>
            <p:cNvSpPr>
              <a:spLocks noChangeArrowheads="1"/>
            </p:cNvSpPr>
            <p:nvPr/>
          </p:nvSpPr>
          <p:spPr bwMode="auto">
            <a:xfrm>
              <a:off x="4724400" y="2133600"/>
              <a:ext cx="646113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0101" tIns="40050" rIns="80101" bIns="40050">
              <a:spAutoFit/>
            </a:bodyPr>
            <a:lstStyle/>
            <a:p>
              <a:pPr defTabSz="744538"/>
              <a:r>
                <a:rPr lang="en-US" sz="1500" b="1"/>
                <a:t>TLR2</a:t>
              </a:r>
            </a:p>
          </p:txBody>
        </p:sp>
        <p:sp>
          <p:nvSpPr>
            <p:cNvPr id="7197" name="Rectangle 28"/>
            <p:cNvSpPr>
              <a:spLocks noChangeArrowheads="1"/>
            </p:cNvSpPr>
            <p:nvPr/>
          </p:nvSpPr>
          <p:spPr bwMode="auto">
            <a:xfrm>
              <a:off x="3886200" y="2970213"/>
              <a:ext cx="1377950" cy="40640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lIns="85442" tIns="42721" rIns="85442" bIns="42721">
              <a:spAutoFit/>
            </a:bodyPr>
            <a:lstStyle/>
            <a:p>
              <a:pPr defTabSz="854075"/>
              <a:r>
                <a:rPr lang="en-US" sz="2100" b="1">
                  <a:solidFill>
                    <a:srgbClr val="0000FF"/>
                  </a:solidFill>
                </a:rPr>
                <a:t>p38 kinase</a:t>
              </a:r>
            </a:p>
          </p:txBody>
        </p:sp>
        <p:sp>
          <p:nvSpPr>
            <p:cNvPr id="7198" name="Rectangle 29"/>
            <p:cNvSpPr>
              <a:spLocks noChangeArrowheads="1"/>
            </p:cNvSpPr>
            <p:nvPr/>
          </p:nvSpPr>
          <p:spPr bwMode="auto">
            <a:xfrm>
              <a:off x="381000" y="2971800"/>
              <a:ext cx="1325563" cy="124142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lIns="85442" tIns="42721" rIns="85442" bIns="42721">
              <a:spAutoFit/>
            </a:bodyPr>
            <a:lstStyle/>
            <a:p>
              <a:pPr defTabSz="854075"/>
              <a:r>
                <a:rPr lang="en-US" sz="1900" b="1">
                  <a:solidFill>
                    <a:srgbClr val="FF3300"/>
                  </a:solidFill>
                </a:rPr>
                <a:t>SB202190</a:t>
              </a:r>
            </a:p>
            <a:p>
              <a:pPr defTabSz="854075"/>
              <a:r>
                <a:rPr lang="en-US" sz="1900" b="1"/>
                <a:t>A selective </a:t>
              </a:r>
            </a:p>
            <a:p>
              <a:pPr defTabSz="854075"/>
              <a:r>
                <a:rPr lang="en-US" sz="1900" b="1"/>
                <a:t>p38 kinase </a:t>
              </a:r>
            </a:p>
            <a:p>
              <a:pPr defTabSz="854075"/>
              <a:r>
                <a:rPr lang="en-US" sz="1900" b="1"/>
                <a:t>inhibitor</a:t>
              </a:r>
              <a:endParaRPr lang="en-US" sz="1900" b="1">
                <a:solidFill>
                  <a:srgbClr val="FF3300"/>
                </a:solidFill>
              </a:endParaRPr>
            </a:p>
          </p:txBody>
        </p:sp>
        <p:grpSp>
          <p:nvGrpSpPr>
            <p:cNvPr id="3" name="Group 30"/>
            <p:cNvGrpSpPr>
              <a:grpSpLocks/>
            </p:cNvGrpSpPr>
            <p:nvPr/>
          </p:nvGrpSpPr>
          <p:grpSpPr bwMode="auto">
            <a:xfrm>
              <a:off x="1828800" y="2971800"/>
              <a:ext cx="2057400" cy="457200"/>
              <a:chOff x="1104" y="1968"/>
              <a:chExt cx="1296" cy="288"/>
            </a:xfrm>
          </p:grpSpPr>
          <p:sp>
            <p:nvSpPr>
              <p:cNvPr id="7223" name="Line 31"/>
              <p:cNvSpPr>
                <a:spLocks noChangeShapeType="1"/>
              </p:cNvSpPr>
              <p:nvPr/>
            </p:nvSpPr>
            <p:spPr bwMode="auto">
              <a:xfrm>
                <a:off x="2400" y="1968"/>
                <a:ext cx="0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7224" name="Line 32"/>
              <p:cNvSpPr>
                <a:spLocks noChangeShapeType="1"/>
              </p:cNvSpPr>
              <p:nvPr/>
            </p:nvSpPr>
            <p:spPr bwMode="auto">
              <a:xfrm>
                <a:off x="2352" y="2016"/>
                <a:ext cx="0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7225" name="Line 33"/>
              <p:cNvSpPr>
                <a:spLocks noChangeShapeType="1"/>
              </p:cNvSpPr>
              <p:nvPr/>
            </p:nvSpPr>
            <p:spPr bwMode="auto">
              <a:xfrm>
                <a:off x="1104" y="2112"/>
                <a:ext cx="124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id-ID"/>
              </a:p>
            </p:txBody>
          </p:sp>
        </p:grpSp>
        <p:sp>
          <p:nvSpPr>
            <p:cNvPr id="7200" name="Line 34"/>
            <p:cNvSpPr>
              <a:spLocks noChangeShapeType="1"/>
            </p:cNvSpPr>
            <p:nvPr/>
          </p:nvSpPr>
          <p:spPr bwMode="auto">
            <a:xfrm flipH="1">
              <a:off x="4267200" y="3352800"/>
              <a:ext cx="15240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7201" name="Line 35"/>
            <p:cNvSpPr>
              <a:spLocks noChangeShapeType="1"/>
            </p:cNvSpPr>
            <p:nvPr/>
          </p:nvSpPr>
          <p:spPr bwMode="auto">
            <a:xfrm rot="5400000" flipV="1">
              <a:off x="5676900" y="1714501"/>
              <a:ext cx="1587" cy="205581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7202" name="Line 36"/>
            <p:cNvSpPr>
              <a:spLocks noChangeShapeType="1"/>
            </p:cNvSpPr>
            <p:nvPr/>
          </p:nvSpPr>
          <p:spPr bwMode="auto">
            <a:xfrm>
              <a:off x="4419600" y="2362200"/>
              <a:ext cx="0" cy="381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7203" name="Line 37"/>
            <p:cNvSpPr>
              <a:spLocks noChangeShapeType="1"/>
            </p:cNvSpPr>
            <p:nvPr/>
          </p:nvSpPr>
          <p:spPr bwMode="auto">
            <a:xfrm flipH="1">
              <a:off x="4419600" y="1524000"/>
              <a:ext cx="152400" cy="304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/>
            <a:lstStyle/>
            <a:p>
              <a:endParaRPr lang="id-ID"/>
            </a:p>
          </p:txBody>
        </p:sp>
        <p:grpSp>
          <p:nvGrpSpPr>
            <p:cNvPr id="4" name="Group 38"/>
            <p:cNvGrpSpPr>
              <a:grpSpLocks/>
            </p:cNvGrpSpPr>
            <p:nvPr/>
          </p:nvGrpSpPr>
          <p:grpSpPr bwMode="auto">
            <a:xfrm rot="5400000">
              <a:off x="4457700" y="2705100"/>
              <a:ext cx="304800" cy="76200"/>
              <a:chOff x="3600" y="2640"/>
              <a:chExt cx="240" cy="48"/>
            </a:xfrm>
          </p:grpSpPr>
          <p:sp>
            <p:nvSpPr>
              <p:cNvPr id="7221" name="Line 39"/>
              <p:cNvSpPr>
                <a:spLocks noChangeShapeType="1"/>
              </p:cNvSpPr>
              <p:nvPr/>
            </p:nvSpPr>
            <p:spPr bwMode="auto">
              <a:xfrm>
                <a:off x="3600" y="2688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7222" name="Line 40"/>
              <p:cNvSpPr>
                <a:spLocks noChangeShapeType="1"/>
              </p:cNvSpPr>
              <p:nvPr/>
            </p:nvSpPr>
            <p:spPr bwMode="auto">
              <a:xfrm>
                <a:off x="3648" y="2640"/>
                <a:ext cx="14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id-ID"/>
              </a:p>
            </p:txBody>
          </p:sp>
        </p:grpSp>
        <p:grpSp>
          <p:nvGrpSpPr>
            <p:cNvPr id="5" name="Group 41"/>
            <p:cNvGrpSpPr>
              <a:grpSpLocks/>
            </p:cNvGrpSpPr>
            <p:nvPr/>
          </p:nvGrpSpPr>
          <p:grpSpPr bwMode="auto">
            <a:xfrm>
              <a:off x="5791200" y="2940050"/>
              <a:ext cx="1752600" cy="1327150"/>
              <a:chOff x="3600" y="1804"/>
              <a:chExt cx="1104" cy="1076"/>
            </a:xfrm>
          </p:grpSpPr>
          <p:grpSp>
            <p:nvGrpSpPr>
              <p:cNvPr id="6" name="Group 42"/>
              <p:cNvGrpSpPr>
                <a:grpSpLocks/>
              </p:cNvGrpSpPr>
              <p:nvPr/>
            </p:nvGrpSpPr>
            <p:grpSpPr bwMode="auto">
              <a:xfrm>
                <a:off x="3600" y="2832"/>
                <a:ext cx="192" cy="48"/>
                <a:chOff x="3600" y="2640"/>
                <a:chExt cx="240" cy="48"/>
              </a:xfrm>
            </p:grpSpPr>
            <p:sp>
              <p:nvSpPr>
                <p:cNvPr id="7219" name="Line 43"/>
                <p:cNvSpPr>
                  <a:spLocks noChangeShapeType="1"/>
                </p:cNvSpPr>
                <p:nvPr/>
              </p:nvSpPr>
              <p:spPr bwMode="auto">
                <a:xfrm>
                  <a:off x="3600" y="2688"/>
                  <a:ext cx="240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id-ID"/>
                </a:p>
              </p:txBody>
            </p:sp>
            <p:sp>
              <p:nvSpPr>
                <p:cNvPr id="7220" name="Line 44"/>
                <p:cNvSpPr>
                  <a:spLocks noChangeShapeType="1"/>
                </p:cNvSpPr>
                <p:nvPr/>
              </p:nvSpPr>
              <p:spPr bwMode="auto">
                <a:xfrm>
                  <a:off x="3648" y="2640"/>
                  <a:ext cx="14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id-ID"/>
                </a:p>
              </p:txBody>
            </p:sp>
          </p:grpSp>
          <p:sp>
            <p:nvSpPr>
              <p:cNvPr id="7217" name="Line 45"/>
              <p:cNvSpPr>
                <a:spLocks noChangeShapeType="1"/>
              </p:cNvSpPr>
              <p:nvPr/>
            </p:nvSpPr>
            <p:spPr bwMode="auto">
              <a:xfrm flipV="1">
                <a:off x="3696" y="2160"/>
                <a:ext cx="0" cy="67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7218" name="Arc 46"/>
              <p:cNvSpPr>
                <a:spLocks/>
              </p:cNvSpPr>
              <p:nvPr/>
            </p:nvSpPr>
            <p:spPr bwMode="auto">
              <a:xfrm flipH="1">
                <a:off x="3696" y="1804"/>
                <a:ext cx="1008" cy="356"/>
              </a:xfrm>
              <a:custGeom>
                <a:avLst/>
                <a:gdLst>
                  <a:gd name="T0" fmla="*/ 0 w 21600"/>
                  <a:gd name="T1" fmla="*/ 0 h 18524"/>
                  <a:gd name="T2" fmla="*/ 0 w 21600"/>
                  <a:gd name="T3" fmla="*/ 0 h 18524"/>
                  <a:gd name="T4" fmla="*/ 0 w 21600"/>
                  <a:gd name="T5" fmla="*/ 0 h 18524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18524"/>
                  <a:gd name="T11" fmla="*/ 21600 w 21600"/>
                  <a:gd name="T12" fmla="*/ 18524 h 185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18524" fill="none" extrusionOk="0">
                    <a:moveTo>
                      <a:pt x="11107" y="-2"/>
                    </a:moveTo>
                    <a:cubicBezTo>
                      <a:pt x="17616" y="3901"/>
                      <a:pt x="21600" y="10934"/>
                      <a:pt x="21600" y="18524"/>
                    </a:cubicBezTo>
                  </a:path>
                  <a:path w="21600" h="18524" stroke="0" extrusionOk="0">
                    <a:moveTo>
                      <a:pt x="11107" y="-2"/>
                    </a:moveTo>
                    <a:cubicBezTo>
                      <a:pt x="17616" y="3901"/>
                      <a:pt x="21600" y="10934"/>
                      <a:pt x="21600" y="18524"/>
                    </a:cubicBezTo>
                    <a:lnTo>
                      <a:pt x="0" y="18524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d-ID"/>
              </a:p>
            </p:txBody>
          </p:sp>
        </p:grpSp>
        <p:sp>
          <p:nvSpPr>
            <p:cNvPr id="7206" name="Line 47"/>
            <p:cNvSpPr>
              <a:spLocks noChangeShapeType="1"/>
            </p:cNvSpPr>
            <p:nvPr/>
          </p:nvSpPr>
          <p:spPr bwMode="auto">
            <a:xfrm>
              <a:off x="6934200" y="2743200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7207" name="Rectangle 48"/>
            <p:cNvSpPr>
              <a:spLocks noChangeArrowheads="1"/>
            </p:cNvSpPr>
            <p:nvPr/>
          </p:nvSpPr>
          <p:spPr bwMode="auto">
            <a:xfrm>
              <a:off x="3048000" y="5029200"/>
              <a:ext cx="639763" cy="2984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lIns="85442" tIns="42721" rIns="85442" bIns="42721">
              <a:spAutoFit/>
            </a:bodyPr>
            <a:lstStyle/>
            <a:p>
              <a:pPr defTabSz="854075"/>
              <a:r>
                <a:rPr lang="en-US" sz="1400" b="1">
                  <a:solidFill>
                    <a:srgbClr val="3333FF"/>
                  </a:solidFill>
                </a:rPr>
                <a:t>TNF</a:t>
              </a:r>
              <a:r>
                <a:rPr lang="en-US" sz="1400" b="1">
                  <a:solidFill>
                    <a:srgbClr val="3333FF"/>
                  </a:solidFill>
                  <a:latin typeface="Symbol" pitchFamily="18" charset="2"/>
                </a:rPr>
                <a:t>a</a:t>
              </a:r>
            </a:p>
          </p:txBody>
        </p:sp>
        <p:sp>
          <p:nvSpPr>
            <p:cNvPr id="7208" name="Rectangle 49"/>
            <p:cNvSpPr>
              <a:spLocks noChangeArrowheads="1"/>
            </p:cNvSpPr>
            <p:nvPr/>
          </p:nvSpPr>
          <p:spPr bwMode="auto">
            <a:xfrm>
              <a:off x="2971800" y="5943600"/>
              <a:ext cx="1143000" cy="5270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lIns="85442" tIns="42721" rIns="85442" bIns="42721">
              <a:spAutoFit/>
            </a:bodyPr>
            <a:lstStyle/>
            <a:p>
              <a:pPr defTabSz="854075"/>
              <a:r>
                <a:rPr lang="en-US" sz="2900" b="1">
                  <a:solidFill>
                    <a:srgbClr val="3333FF"/>
                  </a:solidFill>
                </a:rPr>
                <a:t>TNF</a:t>
              </a:r>
              <a:r>
                <a:rPr lang="en-US" sz="2900" b="1">
                  <a:solidFill>
                    <a:srgbClr val="3333FF"/>
                  </a:solidFill>
                  <a:latin typeface="Symbol" pitchFamily="18" charset="2"/>
                </a:rPr>
                <a:t>a</a:t>
              </a:r>
            </a:p>
          </p:txBody>
        </p:sp>
        <p:sp>
          <p:nvSpPr>
            <p:cNvPr id="7209" name="Line 50"/>
            <p:cNvSpPr>
              <a:spLocks noChangeShapeType="1"/>
            </p:cNvSpPr>
            <p:nvPr/>
          </p:nvSpPr>
          <p:spPr bwMode="auto">
            <a:xfrm flipH="1">
              <a:off x="3429000" y="4648200"/>
              <a:ext cx="30480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7210" name="Line 51"/>
            <p:cNvSpPr>
              <a:spLocks noChangeShapeType="1"/>
            </p:cNvSpPr>
            <p:nvPr/>
          </p:nvSpPr>
          <p:spPr bwMode="auto">
            <a:xfrm>
              <a:off x="3429000" y="5410200"/>
              <a:ext cx="0" cy="533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7211" name="Text Box 52"/>
            <p:cNvSpPr txBox="1">
              <a:spLocks noChangeArrowheads="1"/>
            </p:cNvSpPr>
            <p:nvPr/>
          </p:nvSpPr>
          <p:spPr bwMode="auto">
            <a:xfrm>
              <a:off x="5029200" y="6019800"/>
              <a:ext cx="25558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3300"/>
                  </a:solidFill>
                </a:rPr>
                <a:t>L-NAME,</a:t>
              </a:r>
              <a:r>
                <a:rPr lang="en-US">
                  <a:solidFill>
                    <a:srgbClr val="FF3300"/>
                  </a:solidFill>
                </a:rPr>
                <a:t> </a:t>
              </a:r>
              <a:r>
                <a:rPr lang="en-US" b="1">
                  <a:solidFill>
                    <a:srgbClr val="FF3300"/>
                  </a:solidFill>
                  <a:latin typeface="Times New Roman" pitchFamily="18" charset="0"/>
                </a:rPr>
                <a:t>GW274150</a:t>
              </a:r>
            </a:p>
          </p:txBody>
        </p:sp>
        <p:sp>
          <p:nvSpPr>
            <p:cNvPr id="7212" name="Line 53"/>
            <p:cNvSpPr>
              <a:spLocks noChangeShapeType="1"/>
            </p:cNvSpPr>
            <p:nvPr/>
          </p:nvSpPr>
          <p:spPr bwMode="auto">
            <a:xfrm>
              <a:off x="5029200" y="5410200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d-ID"/>
            </a:p>
          </p:txBody>
        </p:sp>
        <p:grpSp>
          <p:nvGrpSpPr>
            <p:cNvPr id="7" name="Group 54"/>
            <p:cNvGrpSpPr>
              <a:grpSpLocks/>
            </p:cNvGrpSpPr>
            <p:nvPr/>
          </p:nvGrpSpPr>
          <p:grpSpPr bwMode="auto">
            <a:xfrm>
              <a:off x="5181600" y="5486400"/>
              <a:ext cx="381000" cy="533400"/>
              <a:chOff x="4848" y="336"/>
              <a:chExt cx="384" cy="528"/>
            </a:xfrm>
          </p:grpSpPr>
          <p:sp>
            <p:nvSpPr>
              <p:cNvPr id="7214" name="Line 55"/>
              <p:cNvSpPr>
                <a:spLocks noChangeShapeType="1"/>
              </p:cNvSpPr>
              <p:nvPr/>
            </p:nvSpPr>
            <p:spPr bwMode="auto">
              <a:xfrm>
                <a:off x="4848" y="336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d-ID"/>
              </a:p>
            </p:txBody>
          </p:sp>
          <p:sp>
            <p:nvSpPr>
              <p:cNvPr id="7215" name="Line 56"/>
              <p:cNvSpPr>
                <a:spLocks noChangeShapeType="1"/>
              </p:cNvSpPr>
              <p:nvPr/>
            </p:nvSpPr>
            <p:spPr bwMode="auto">
              <a:xfrm>
                <a:off x="5040" y="336"/>
                <a:ext cx="0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d-ID"/>
              </a:p>
            </p:txBody>
          </p:sp>
        </p:grpSp>
      </p:grp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0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381000" y="457200"/>
            <a:ext cx="3581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/>
              <a:t>Biochemical Pathways</a:t>
            </a:r>
            <a:endParaRPr lang="id-ID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8662" y="357166"/>
            <a:ext cx="72110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err="1" smtClean="0">
                <a:solidFill>
                  <a:srgbClr val="FF0000"/>
                </a:solidFill>
              </a:rPr>
              <a:t>Apresiasi</a:t>
            </a:r>
            <a:r>
              <a:rPr lang="en-GB" sz="3600" b="1" dirty="0" smtClean="0">
                <a:solidFill>
                  <a:srgbClr val="FF0000"/>
                </a:solidFill>
              </a:rPr>
              <a:t> </a:t>
            </a:r>
            <a:r>
              <a:rPr lang="en-GB" sz="3600" b="1" dirty="0" err="1" smtClean="0">
                <a:solidFill>
                  <a:srgbClr val="FF0000"/>
                </a:solidFill>
              </a:rPr>
              <a:t>berakhir</a:t>
            </a:r>
            <a:r>
              <a:rPr lang="en-GB" sz="3600" b="1" dirty="0" smtClean="0">
                <a:solidFill>
                  <a:srgbClr val="FF0000"/>
                </a:solidFill>
              </a:rPr>
              <a:t> </a:t>
            </a:r>
            <a:r>
              <a:rPr lang="en-GB" sz="3600" b="1" dirty="0" err="1" smtClean="0">
                <a:solidFill>
                  <a:srgbClr val="FF0000"/>
                </a:solidFill>
              </a:rPr>
              <a:t>dengan</a:t>
            </a:r>
            <a:r>
              <a:rPr lang="en-GB" sz="3600" b="1" dirty="0" smtClean="0">
                <a:solidFill>
                  <a:srgbClr val="FF0000"/>
                </a:solidFill>
              </a:rPr>
              <a:t> </a:t>
            </a:r>
            <a:r>
              <a:rPr lang="en-GB" sz="3600" b="1" dirty="0" err="1" smtClean="0">
                <a:solidFill>
                  <a:srgbClr val="FF0000"/>
                </a:solidFill>
              </a:rPr>
              <a:t>depresiasi</a:t>
            </a:r>
            <a:endParaRPr lang="id-ID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1428736"/>
            <a:ext cx="6572296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 smtClean="0"/>
              <a:t>Contoh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penelitian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bernuansa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Biologi</a:t>
            </a:r>
            <a:r>
              <a:rPr lang="en-GB" sz="2000" b="1" dirty="0" smtClean="0"/>
              <a:t> Modern yang </a:t>
            </a:r>
            <a:r>
              <a:rPr lang="en-GB" sz="2000" b="1" dirty="0" err="1" smtClean="0"/>
              <a:t>bersifat</a:t>
            </a:r>
            <a:r>
              <a:rPr lang="en-GB" sz="2000" b="1" dirty="0" smtClean="0"/>
              <a:t>  </a:t>
            </a:r>
            <a:r>
              <a:rPr lang="en-GB" sz="2000" b="1" dirty="0" err="1" smtClean="0"/>
              <a:t>analitik</a:t>
            </a:r>
            <a:r>
              <a:rPr lang="en-GB" sz="2000" b="1" dirty="0" smtClean="0"/>
              <a:t>-</a:t>
            </a:r>
            <a:r>
              <a:rPr lang="en-GB" sz="2000" b="1" dirty="0" err="1" smtClean="0"/>
              <a:t>reduksionistik</a:t>
            </a:r>
            <a:r>
              <a:rPr lang="en-GB" sz="2000" b="1" dirty="0" smtClean="0"/>
              <a:t>:</a:t>
            </a:r>
          </a:p>
          <a:p>
            <a:endParaRPr lang="en-GB" sz="2000" b="1" dirty="0"/>
          </a:p>
          <a:p>
            <a:r>
              <a:rPr lang="en-GB" sz="2000" b="1" dirty="0" err="1" smtClean="0"/>
              <a:t>Temulawak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bagus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untuk</a:t>
            </a:r>
            <a:r>
              <a:rPr lang="en-GB" sz="2000" b="1" dirty="0" smtClean="0"/>
              <a:t> liver</a:t>
            </a:r>
          </a:p>
          <a:p>
            <a:pPr marL="625475" indent="-625475"/>
            <a:r>
              <a:rPr lang="en-GB" sz="2000" dirty="0" err="1" smtClean="0"/>
              <a:t>Bahan</a:t>
            </a:r>
            <a:r>
              <a:rPr lang="en-GB" sz="2000" dirty="0" smtClean="0"/>
              <a:t> </a:t>
            </a:r>
            <a:r>
              <a:rPr lang="en-GB" sz="2000" dirty="0" err="1" smtClean="0"/>
              <a:t>apakah</a:t>
            </a:r>
            <a:r>
              <a:rPr lang="en-GB" sz="2000" dirty="0" smtClean="0"/>
              <a:t> yang </a:t>
            </a:r>
            <a:r>
              <a:rPr lang="en-GB" sz="2000" dirty="0" err="1" smtClean="0"/>
              <a:t>menyebabkan</a:t>
            </a:r>
            <a:r>
              <a:rPr lang="en-GB" sz="2000" dirty="0" smtClean="0"/>
              <a:t> </a:t>
            </a:r>
            <a:r>
              <a:rPr lang="en-GB" sz="2000" dirty="0" err="1" smtClean="0"/>
              <a:t>baik</a:t>
            </a:r>
            <a:r>
              <a:rPr lang="en-GB" sz="2000" dirty="0" smtClean="0"/>
              <a:t> </a:t>
            </a:r>
            <a:r>
              <a:rPr lang="en-GB" sz="2000" dirty="0" err="1" smtClean="0"/>
              <a:t>untuk</a:t>
            </a:r>
            <a:r>
              <a:rPr lang="en-GB" sz="2000" dirty="0" smtClean="0"/>
              <a:t> liver?</a:t>
            </a:r>
          </a:p>
          <a:p>
            <a:r>
              <a:rPr lang="en-GB" sz="2000" dirty="0" err="1" smtClean="0"/>
              <a:t>Tindakan</a:t>
            </a:r>
            <a:r>
              <a:rPr lang="en-GB" sz="2000" dirty="0"/>
              <a:t> </a:t>
            </a:r>
            <a:r>
              <a:rPr lang="en-GB" sz="2000" dirty="0" err="1" smtClean="0"/>
              <a:t>analitik</a:t>
            </a:r>
            <a:r>
              <a:rPr lang="en-GB" sz="2000" dirty="0" smtClean="0"/>
              <a:t> </a:t>
            </a:r>
            <a:r>
              <a:rPr lang="en-GB" sz="2000" dirty="0" err="1" smtClean="0"/>
              <a:t>adalah</a:t>
            </a:r>
            <a:r>
              <a:rPr lang="en-GB" sz="2000" dirty="0" smtClean="0"/>
              <a:t> </a:t>
            </a:r>
            <a:r>
              <a:rPr lang="en-GB" sz="2000" dirty="0" err="1" smtClean="0"/>
              <a:t>identifikasi</a:t>
            </a:r>
            <a:r>
              <a:rPr lang="en-GB" sz="2000" dirty="0" smtClean="0"/>
              <a:t>, </a:t>
            </a:r>
            <a:r>
              <a:rPr lang="en-GB" sz="2000" dirty="0" err="1" smtClean="0"/>
              <a:t>isolasi</a:t>
            </a:r>
            <a:r>
              <a:rPr lang="en-GB" sz="2000" dirty="0" smtClean="0"/>
              <a:t> (</a:t>
            </a:r>
            <a:r>
              <a:rPr lang="en-GB" sz="2000" dirty="0" err="1" smtClean="0"/>
              <a:t>pemisahan</a:t>
            </a:r>
            <a:r>
              <a:rPr lang="en-GB" sz="2000" dirty="0" smtClean="0"/>
              <a:t>) </a:t>
            </a:r>
            <a:r>
              <a:rPr lang="en-GB" sz="2000" dirty="0" err="1" smtClean="0"/>
              <a:t>senyawa</a:t>
            </a:r>
            <a:r>
              <a:rPr lang="en-GB" sz="2000" dirty="0" smtClean="0"/>
              <a:t>, </a:t>
            </a:r>
            <a:r>
              <a:rPr lang="en-GB" sz="2000" dirty="0" err="1" smtClean="0"/>
              <a:t>dilakukan</a:t>
            </a:r>
            <a:r>
              <a:rPr lang="en-GB" sz="2000" dirty="0" smtClean="0"/>
              <a:t> </a:t>
            </a:r>
            <a:r>
              <a:rPr lang="en-GB" sz="2000" dirty="0" err="1" smtClean="0"/>
              <a:t>karakterisasi</a:t>
            </a:r>
            <a:r>
              <a:rPr lang="en-GB" sz="2000" dirty="0" smtClean="0"/>
              <a:t>,  </a:t>
            </a:r>
            <a:r>
              <a:rPr lang="en-GB" sz="2000" dirty="0" err="1" smtClean="0"/>
              <a:t>dipelajari</a:t>
            </a:r>
            <a:r>
              <a:rPr lang="en-GB" sz="2000" dirty="0" smtClean="0"/>
              <a:t> </a:t>
            </a:r>
            <a:r>
              <a:rPr lang="en-GB" sz="2000" dirty="0" err="1" smtClean="0"/>
              <a:t>secara</a:t>
            </a:r>
            <a:r>
              <a:rPr lang="en-GB" sz="2000" dirty="0" smtClean="0"/>
              <a:t> </a:t>
            </a:r>
            <a:r>
              <a:rPr lang="en-GB" sz="2000" dirty="0" err="1" smtClean="0"/>
              <a:t>fisiologii</a:t>
            </a:r>
            <a:r>
              <a:rPr lang="en-GB" sz="2000" dirty="0" smtClean="0"/>
              <a:t>, </a:t>
            </a:r>
          </a:p>
          <a:p>
            <a:endParaRPr lang="en-GB" dirty="0"/>
          </a:p>
          <a:p>
            <a:r>
              <a:rPr lang="en-GB" sz="2000" b="1" dirty="0" err="1"/>
              <a:t>D</a:t>
            </a:r>
            <a:r>
              <a:rPr lang="en-GB" sz="2000" b="1" dirty="0" err="1" smtClean="0"/>
              <a:t>ijadikan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bahan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obat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melalui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serangkaian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uji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uji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klinik</a:t>
            </a:r>
            <a:endParaRPr lang="en-GB" sz="2000" b="1" dirty="0"/>
          </a:p>
          <a:p>
            <a:endParaRPr lang="en-GB" dirty="0" smtClean="0"/>
          </a:p>
          <a:p>
            <a:r>
              <a:rPr lang="en-GB" sz="2000" b="1" dirty="0" err="1" smtClean="0"/>
              <a:t>Dilakukan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berbagai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kajian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secara</a:t>
            </a:r>
            <a:r>
              <a:rPr lang="en-GB" sz="2000" b="1" dirty="0" smtClean="0"/>
              <a:t> in vitro 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melakukan</a:t>
            </a:r>
            <a:r>
              <a:rPr lang="en-GB" dirty="0" smtClean="0"/>
              <a:t> </a:t>
            </a:r>
            <a:r>
              <a:rPr lang="en-GB" dirty="0" err="1" smtClean="0"/>
              <a:t>rekadaya</a:t>
            </a:r>
            <a:r>
              <a:rPr lang="en-GB" dirty="0" smtClean="0"/>
              <a:t> </a:t>
            </a:r>
            <a:r>
              <a:rPr lang="en-GB" dirty="0" err="1" smtClean="0"/>
              <a:t>sintesis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produksi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r>
              <a:rPr lang="en-GB" dirty="0" smtClean="0"/>
              <a:t> </a:t>
            </a:r>
            <a:r>
              <a:rPr lang="en-GB" b="1" dirty="0" err="1" smtClean="0"/>
              <a:t>masuk</a:t>
            </a:r>
            <a:r>
              <a:rPr lang="en-GB" b="1" dirty="0" smtClean="0"/>
              <a:t> </a:t>
            </a:r>
            <a:r>
              <a:rPr lang="en-GB" b="1" dirty="0" err="1" smtClean="0"/>
              <a:t>dalam</a:t>
            </a:r>
            <a:r>
              <a:rPr lang="en-GB" b="1" dirty="0" smtClean="0"/>
              <a:t> </a:t>
            </a:r>
            <a:r>
              <a:rPr lang="en-GB" b="1" dirty="0" err="1" smtClean="0"/>
              <a:t>industri</a:t>
            </a:r>
            <a:r>
              <a:rPr lang="en-GB" b="1" dirty="0" smtClean="0"/>
              <a:t> </a:t>
            </a:r>
            <a:r>
              <a:rPr lang="en-GB" b="1" dirty="0" err="1" smtClean="0"/>
              <a:t>farmasi</a:t>
            </a:r>
            <a:endParaRPr lang="en-GB" b="1" dirty="0" smtClean="0"/>
          </a:p>
          <a:p>
            <a:endParaRPr lang="en-GB" dirty="0" smtClean="0"/>
          </a:p>
          <a:p>
            <a:r>
              <a:rPr lang="en-GB" dirty="0"/>
              <a:t> </a:t>
            </a:r>
            <a:r>
              <a:rPr lang="en-GB" dirty="0" smtClean="0"/>
              <a:t>                                                          </a:t>
            </a:r>
            <a:endParaRPr lang="en-GB" dirty="0"/>
          </a:p>
          <a:p>
            <a:pPr algn="ctr"/>
            <a:r>
              <a:rPr lang="en-GB" sz="3200" b="1" dirty="0" err="1" smtClean="0">
                <a:solidFill>
                  <a:srgbClr val="FF0000"/>
                </a:solidFill>
              </a:rPr>
              <a:t>Boleh</a:t>
            </a:r>
            <a:r>
              <a:rPr lang="en-GB" sz="3200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 err="1" smtClean="0">
                <a:solidFill>
                  <a:srgbClr val="FF0000"/>
                </a:solidFill>
              </a:rPr>
              <a:t>melupakan</a:t>
            </a:r>
            <a:r>
              <a:rPr lang="en-GB" sz="3200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 err="1" smtClean="0">
                <a:solidFill>
                  <a:srgbClr val="FF0000"/>
                </a:solidFill>
              </a:rPr>
              <a:t>temulawak</a:t>
            </a:r>
            <a:endParaRPr lang="id-ID" sz="3200" b="1" dirty="0">
              <a:solidFill>
                <a:srgbClr val="FF0000"/>
              </a:solidFill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143372" y="5143512"/>
            <a:ext cx="64294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744</Words>
  <Application>Microsoft Office PowerPoint</Application>
  <PresentationFormat>On-screen Show (4:3)</PresentationFormat>
  <Paragraphs>128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Konsep Industri Berbasis Budaya  Di Wilayah Kaya  Sumberdaya Alam (Sebuah  Strategi Pengembangan Industri Nasional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All creatures can be  describe as atomic, an angle to view living system  Where is the ideas of performing  life is located?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Konsep Industri Berbasis Budaya  Di Wilayah Kaya  Sumberdaya Alam (Sumbang saran untuk RUU Pertembakauan)</dc:title>
  <dc:creator>Prof Sutiman 1</dc:creator>
  <cp:lastModifiedBy>Prof Sutiman 1</cp:lastModifiedBy>
  <cp:revision>8</cp:revision>
  <dcterms:created xsi:type="dcterms:W3CDTF">2017-07-10T22:01:21Z</dcterms:created>
  <dcterms:modified xsi:type="dcterms:W3CDTF">2017-09-25T00:10:58Z</dcterms:modified>
</cp:coreProperties>
</file>