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58" r:id="rId4"/>
    <p:sldId id="259" r:id="rId5"/>
    <p:sldId id="261" r:id="rId6"/>
    <p:sldId id="277" r:id="rId7"/>
    <p:sldId id="263" r:id="rId8"/>
    <p:sldId id="276" r:id="rId9"/>
    <p:sldId id="265" r:id="rId10"/>
    <p:sldId id="267" r:id="rId11"/>
    <p:sldId id="269" r:id="rId12"/>
    <p:sldId id="271" r:id="rId13"/>
    <p:sldId id="272" r:id="rId14"/>
    <p:sldId id="273" r:id="rId15"/>
    <p:sldId id="274" r:id="rId16"/>
    <p:sldId id="275" r:id="rId17"/>
    <p:sldId id="281" r:id="rId18"/>
    <p:sldId id="283" r:id="rId19"/>
    <p:sldId id="285" r:id="rId20"/>
    <p:sldId id="287" r:id="rId21"/>
    <p:sldId id="289" r:id="rId22"/>
    <p:sldId id="291" r:id="rId23"/>
    <p:sldId id="293" r:id="rId24"/>
    <p:sldId id="295" r:id="rId25"/>
    <p:sldId id="297" r:id="rId26"/>
    <p:sldId id="299" r:id="rId27"/>
    <p:sldId id="301" r:id="rId28"/>
    <p:sldId id="303" r:id="rId29"/>
    <p:sldId id="305" r:id="rId30"/>
    <p:sldId id="307" r:id="rId31"/>
    <p:sldId id="309" r:id="rId32"/>
    <p:sldId id="311" r:id="rId33"/>
    <p:sldId id="313" r:id="rId34"/>
    <p:sldId id="315" r:id="rId35"/>
    <p:sldId id="317" r:id="rId36"/>
    <p:sldId id="319" r:id="rId37"/>
    <p:sldId id="321" r:id="rId38"/>
    <p:sldId id="323" r:id="rId3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9933F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75C765-F1D1-4449-B59C-6D92E7D4AE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7273C-72FB-4B41-91F0-E1553D0D552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F1D223-A733-447F-A591-9D6E8B34D7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5D361-E54E-4D3E-A93C-57E9F7DDA8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DF165-B348-4371-BC60-9F4C726C376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0CFBC6-15CE-4FD6-8F16-6168C110E36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9452A9-6E3B-427E-9FB4-C631022F9A5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8BF074-3CC5-430B-A2A2-581D36125B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C08581-E9D9-40E1-91FD-28334C5946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7734E3-4F6C-4780-906C-4EA876B8E74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1E67A3-BC0C-48D0-84E9-020BCD0DE4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FAC9FACD-2869-4F05-B03B-3CE421D048F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97-2003_Worksheet1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WordArt 4"/>
          <p:cNvSpPr>
            <a:spLocks noChangeArrowheads="1" noChangeShapeType="1" noTextEdit="1"/>
          </p:cNvSpPr>
          <p:nvPr/>
        </p:nvSpPr>
        <p:spPr bwMode="auto">
          <a:xfrm>
            <a:off x="3214688" y="304800"/>
            <a:ext cx="2714625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Model Tambak</a:t>
            </a:r>
          </a:p>
        </p:txBody>
      </p:sp>
      <p:pic>
        <p:nvPicPr>
          <p:cNvPr id="5125" name="Picture 5" descr="Tambak tana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066800"/>
            <a:ext cx="2514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WordArt 6"/>
          <p:cNvSpPr>
            <a:spLocks noChangeArrowheads="1" noChangeShapeType="1" noTextEdit="1"/>
          </p:cNvSpPr>
          <p:nvPr/>
        </p:nvSpPr>
        <p:spPr bwMode="auto">
          <a:xfrm>
            <a:off x="847725" y="2895600"/>
            <a:ext cx="1362075" cy="276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TAMBAK TANAH</a:t>
            </a:r>
          </a:p>
        </p:txBody>
      </p:sp>
      <p:pic>
        <p:nvPicPr>
          <p:cNvPr id="5127" name="Picture 7" descr="Picture 0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54363" y="1066800"/>
            <a:ext cx="2636837" cy="17589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128" name="WordArt 8"/>
          <p:cNvSpPr>
            <a:spLocks noChangeArrowheads="1" noChangeShapeType="1" noTextEdit="1"/>
          </p:cNvSpPr>
          <p:nvPr/>
        </p:nvSpPr>
        <p:spPr bwMode="auto">
          <a:xfrm>
            <a:off x="3667125" y="2895600"/>
            <a:ext cx="1362075" cy="276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TAMBAK SEMI PLASTIK</a:t>
            </a:r>
          </a:p>
        </p:txBody>
      </p:sp>
      <p:pic>
        <p:nvPicPr>
          <p:cNvPr id="5129" name="Picture 9" descr="Picture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2200" y="1066800"/>
            <a:ext cx="2743200" cy="17653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130" name="WordArt 10"/>
          <p:cNvSpPr>
            <a:spLocks noChangeArrowheads="1" noChangeShapeType="1" noTextEdit="1"/>
          </p:cNvSpPr>
          <p:nvPr/>
        </p:nvSpPr>
        <p:spPr bwMode="auto">
          <a:xfrm>
            <a:off x="7248525" y="2895600"/>
            <a:ext cx="1362075" cy="276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TAMBAK FULL PLASTIK</a:t>
            </a:r>
          </a:p>
        </p:txBody>
      </p:sp>
      <p:pic>
        <p:nvPicPr>
          <p:cNvPr id="5131" name="Picture 11" descr="CPB Overview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3505200"/>
            <a:ext cx="3962400" cy="2667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5132" name="WordArt 12"/>
          <p:cNvSpPr>
            <a:spLocks noChangeArrowheads="1" noChangeShapeType="1" noTextEdit="1"/>
          </p:cNvSpPr>
          <p:nvPr/>
        </p:nvSpPr>
        <p:spPr bwMode="auto">
          <a:xfrm>
            <a:off x="1143000" y="6324600"/>
            <a:ext cx="23622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TAMBAK SUPER INTENSIF</a:t>
            </a:r>
          </a:p>
        </p:txBody>
      </p:sp>
      <p:pic>
        <p:nvPicPr>
          <p:cNvPr id="5133" name="Picture 13" descr="SEMI INTENSI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457575"/>
            <a:ext cx="4449763" cy="2714625"/>
          </a:xfrm>
          <a:prstGeom prst="rect">
            <a:avLst/>
          </a:prstGeom>
          <a:noFill/>
        </p:spPr>
      </p:pic>
      <p:sp>
        <p:nvSpPr>
          <p:cNvPr id="5134" name="WordArt 14"/>
          <p:cNvSpPr>
            <a:spLocks noChangeArrowheads="1" noChangeShapeType="1" noTextEdit="1"/>
          </p:cNvSpPr>
          <p:nvPr/>
        </p:nvSpPr>
        <p:spPr bwMode="auto">
          <a:xfrm>
            <a:off x="5638800" y="6324600"/>
            <a:ext cx="236220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TAMBAK SEMI INTENSIF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6934200" cy="381000"/>
          </a:xfrm>
          <a:solidFill>
            <a:srgbClr val="66FFFF"/>
          </a:solidFill>
        </p:spPr>
        <p:txBody>
          <a:bodyPr/>
          <a:lstStyle/>
          <a:p>
            <a:r>
              <a:rPr lang="en-US" sz="1800" b="1">
                <a:solidFill>
                  <a:srgbClr val="99CC00"/>
                </a:solidFill>
                <a:latin typeface="Garamond" pitchFamily="18" charset="0"/>
              </a:rPr>
              <a:t>RESIRKULASI SEMI TERTUTUP TAMBAK SILVOFISHERY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1295400" y="762000"/>
            <a:ext cx="13716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88" name="WordArt 4"/>
          <p:cNvSpPr>
            <a:spLocks noChangeArrowheads="1" noChangeShapeType="1" noTextEdit="1"/>
          </p:cNvSpPr>
          <p:nvPr/>
        </p:nvSpPr>
        <p:spPr bwMode="auto">
          <a:xfrm>
            <a:off x="1371600" y="781050"/>
            <a:ext cx="1162050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de-DE" sz="1200" b="1" kern="10">
                <a:ln w="9525">
                  <a:noFill/>
                  <a:round/>
                  <a:headEnd/>
                  <a:tailEnd/>
                </a:ln>
                <a:solidFill>
                  <a:srgbClr val="660066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SUMBER AIR DR.</a:t>
            </a:r>
          </a:p>
          <a:p>
            <a:pPr algn="ctr"/>
            <a:r>
              <a:rPr lang="de-DE" sz="1200" b="1" kern="10">
                <a:ln w="9525">
                  <a:noFill/>
                  <a:round/>
                  <a:headEnd/>
                  <a:tailEnd/>
                </a:ln>
                <a:solidFill>
                  <a:srgbClr val="660066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PASANG LAUT</a:t>
            </a:r>
            <a:endParaRPr lang="en-US" sz="1200" b="1" kern="10">
              <a:ln w="9525">
                <a:noFill/>
                <a:round/>
                <a:headEnd/>
                <a:tailEnd/>
              </a:ln>
              <a:solidFill>
                <a:srgbClr val="660066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6389" name="Line 5"/>
          <p:cNvSpPr>
            <a:spLocks noChangeShapeType="1"/>
          </p:cNvSpPr>
          <p:nvPr/>
        </p:nvSpPr>
        <p:spPr bwMode="auto">
          <a:xfrm>
            <a:off x="1905000" y="12192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685800" y="1524000"/>
            <a:ext cx="2667000" cy="533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1" name="WordArt 7"/>
          <p:cNvSpPr>
            <a:spLocks noChangeArrowheads="1" noChangeShapeType="1" noTextEdit="1"/>
          </p:cNvSpPr>
          <p:nvPr/>
        </p:nvSpPr>
        <p:spPr bwMode="auto">
          <a:xfrm>
            <a:off x="762000" y="1600200"/>
            <a:ext cx="2466975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200" b="1" kern="10">
                <a:ln w="9525">
                  <a:noFill/>
                  <a:round/>
                  <a:headEnd/>
                  <a:tailEnd/>
                </a:ln>
                <a:solidFill>
                  <a:srgbClr val="660066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ALIRAN MASUK KE</a:t>
            </a:r>
          </a:p>
          <a:p>
            <a:pPr algn="ctr"/>
            <a:r>
              <a:rPr lang="en-US" sz="1200" b="1" kern="10">
                <a:ln w="9525">
                  <a:noFill/>
                  <a:round/>
                  <a:headEnd/>
                  <a:tailEnd/>
                </a:ln>
                <a:solidFill>
                  <a:srgbClr val="660066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GREEN BELT (BIOFILTER ALAMI)</a:t>
            </a:r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>
            <a:off x="1905000" y="2057400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1219200" y="2438400"/>
            <a:ext cx="14478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WordArt 10"/>
          <p:cNvSpPr>
            <a:spLocks noChangeArrowheads="1" noChangeShapeType="1" noTextEdit="1"/>
          </p:cNvSpPr>
          <p:nvPr/>
        </p:nvSpPr>
        <p:spPr bwMode="auto">
          <a:xfrm>
            <a:off x="1371600" y="2514600"/>
            <a:ext cx="1143000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000" b="1" kern="10">
                <a:ln w="9525">
                  <a:noFill/>
                  <a:round/>
                  <a:headEnd/>
                  <a:tailEnd/>
                </a:ln>
                <a:solidFill>
                  <a:srgbClr val="000066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PEMASUKAN AIR </a:t>
            </a:r>
          </a:p>
          <a:p>
            <a:pPr algn="ctr"/>
            <a:r>
              <a:rPr lang="en-US" sz="1000" b="1" kern="10">
                <a:ln w="9525">
                  <a:noFill/>
                  <a:round/>
                  <a:headEnd/>
                  <a:tailEnd/>
                </a:ln>
                <a:solidFill>
                  <a:srgbClr val="000066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KE PETAK TANDON</a:t>
            </a:r>
          </a:p>
        </p:txBody>
      </p:sp>
      <p:sp>
        <p:nvSpPr>
          <p:cNvPr id="16395" name="WordArt 11"/>
          <p:cNvSpPr>
            <a:spLocks noChangeArrowheads="1" noChangeShapeType="1" noTextEdit="1"/>
          </p:cNvSpPr>
          <p:nvPr/>
        </p:nvSpPr>
        <p:spPr bwMode="auto">
          <a:xfrm>
            <a:off x="1076325" y="3429000"/>
            <a:ext cx="1743075" cy="180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200" b="1" kern="10">
                <a:ln w="9525">
                  <a:noFill/>
                  <a:round/>
                  <a:headEnd/>
                  <a:tailEnd/>
                </a:ln>
                <a:solidFill>
                  <a:srgbClr val="CC99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STABILISASI MUTU AIR</a:t>
            </a:r>
          </a:p>
        </p:txBody>
      </p:sp>
      <p:sp>
        <p:nvSpPr>
          <p:cNvPr id="16396" name="Line 12"/>
          <p:cNvSpPr>
            <a:spLocks noChangeShapeType="1"/>
          </p:cNvSpPr>
          <p:nvPr/>
        </p:nvSpPr>
        <p:spPr bwMode="auto">
          <a:xfrm>
            <a:off x="1905000" y="30480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397" name="WordArt 13"/>
          <p:cNvSpPr>
            <a:spLocks noChangeArrowheads="1" noChangeShapeType="1" noTextEdit="1"/>
          </p:cNvSpPr>
          <p:nvPr/>
        </p:nvSpPr>
        <p:spPr bwMode="auto">
          <a:xfrm>
            <a:off x="1219200" y="4038600"/>
            <a:ext cx="1457325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nb-NO" sz="1200" b="1" kern="10">
                <a:ln w="9525">
                  <a:noFill/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DISTRIBUSI AIR</a:t>
            </a:r>
          </a:p>
          <a:p>
            <a:pPr algn="ctr"/>
            <a:r>
              <a:rPr lang="nb-NO" sz="1200" b="1" kern="10">
                <a:ln w="9525">
                  <a:noFill/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KE PETAK TAMBAK</a:t>
            </a:r>
            <a:endParaRPr lang="en-US" sz="1200" b="1" kern="10">
              <a:ln w="9525">
                <a:noFill/>
                <a:round/>
                <a:headEnd/>
                <a:tailEnd/>
              </a:ln>
              <a:solidFill>
                <a:srgbClr val="003300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6398" name="Line 14"/>
          <p:cNvSpPr>
            <a:spLocks noChangeShapeType="1"/>
          </p:cNvSpPr>
          <p:nvPr/>
        </p:nvSpPr>
        <p:spPr bwMode="auto">
          <a:xfrm>
            <a:off x="1905000" y="3657600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399" name="WordArt 15"/>
          <p:cNvSpPr>
            <a:spLocks noChangeArrowheads="1" noChangeShapeType="1" noTextEdit="1"/>
          </p:cNvSpPr>
          <p:nvPr/>
        </p:nvSpPr>
        <p:spPr bwMode="auto">
          <a:xfrm>
            <a:off x="3200400" y="4038600"/>
            <a:ext cx="1143000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200" b="1" kern="10">
                <a:ln w="9525">
                  <a:noFill/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PENGISIAN AIR</a:t>
            </a:r>
          </a:p>
          <a:p>
            <a:pPr algn="ctr"/>
            <a:r>
              <a:rPr lang="en-US" sz="1200" b="1" kern="10">
                <a:ln w="9525">
                  <a:noFill/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KE PETAKAN</a:t>
            </a:r>
          </a:p>
        </p:txBody>
      </p:sp>
      <p:sp>
        <p:nvSpPr>
          <p:cNvPr id="16400" name="Line 16"/>
          <p:cNvSpPr>
            <a:spLocks noChangeShapeType="1"/>
          </p:cNvSpPr>
          <p:nvPr/>
        </p:nvSpPr>
        <p:spPr bwMode="auto">
          <a:xfrm>
            <a:off x="2743200" y="4191000"/>
            <a:ext cx="38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01" name="WordArt 17" descr="White marble"/>
          <p:cNvSpPr>
            <a:spLocks noChangeArrowheads="1" noChangeShapeType="1" noTextEdit="1"/>
          </p:cNvSpPr>
          <p:nvPr/>
        </p:nvSpPr>
        <p:spPr bwMode="auto">
          <a:xfrm>
            <a:off x="2905125" y="4876800"/>
            <a:ext cx="1590675" cy="219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sz="1200" b="1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 Black"/>
              </a:rPr>
              <a:t>PERGANTIAN AIR</a:t>
            </a:r>
          </a:p>
        </p:txBody>
      </p:sp>
      <p:sp>
        <p:nvSpPr>
          <p:cNvPr id="16402" name="Line 18"/>
          <p:cNvSpPr>
            <a:spLocks noChangeShapeType="1"/>
          </p:cNvSpPr>
          <p:nvPr/>
        </p:nvSpPr>
        <p:spPr bwMode="auto">
          <a:xfrm>
            <a:off x="3657600" y="4495800"/>
            <a:ext cx="0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03" name="Rectangle 19"/>
          <p:cNvSpPr>
            <a:spLocks noChangeArrowheads="1"/>
          </p:cNvSpPr>
          <p:nvPr/>
        </p:nvSpPr>
        <p:spPr bwMode="auto">
          <a:xfrm>
            <a:off x="4876800" y="5486400"/>
            <a:ext cx="18288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04" name="WordArt 20" descr="Water droplets"/>
          <p:cNvSpPr>
            <a:spLocks noChangeArrowheads="1" noChangeShapeType="1" noTextEdit="1"/>
          </p:cNvSpPr>
          <p:nvPr/>
        </p:nvSpPr>
        <p:spPr bwMode="auto">
          <a:xfrm>
            <a:off x="5010150" y="5562600"/>
            <a:ext cx="1543050" cy="438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sz="12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 Black"/>
              </a:rPr>
              <a:t>PEMBUANGAN AIR</a:t>
            </a:r>
          </a:p>
          <a:p>
            <a:pPr algn="ctr"/>
            <a:r>
              <a:rPr lang="en-US" sz="12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 Black"/>
              </a:rPr>
              <a:t>BEKAS</a:t>
            </a:r>
          </a:p>
        </p:txBody>
      </p:sp>
      <p:sp>
        <p:nvSpPr>
          <p:cNvPr id="16405" name="Rectangle 21"/>
          <p:cNvSpPr>
            <a:spLocks noChangeArrowheads="1"/>
          </p:cNvSpPr>
          <p:nvPr/>
        </p:nvSpPr>
        <p:spPr bwMode="auto">
          <a:xfrm>
            <a:off x="6934200" y="4114800"/>
            <a:ext cx="1828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06" name="WordArt 22" descr="Bouquet"/>
          <p:cNvSpPr>
            <a:spLocks noChangeArrowheads="1" noChangeShapeType="1" noTextEdit="1"/>
          </p:cNvSpPr>
          <p:nvPr/>
        </p:nvSpPr>
        <p:spPr bwMode="auto">
          <a:xfrm>
            <a:off x="7019925" y="4200525"/>
            <a:ext cx="1590675" cy="219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sz="1200" b="1" kern="10">
                <a:ln w="9525"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latin typeface="Arial Black"/>
              </a:rPr>
              <a:t>SALURAN BUANG</a:t>
            </a:r>
          </a:p>
        </p:txBody>
      </p:sp>
      <p:sp>
        <p:nvSpPr>
          <p:cNvPr id="16407" name="Line 23"/>
          <p:cNvSpPr>
            <a:spLocks noChangeShapeType="1"/>
          </p:cNvSpPr>
          <p:nvPr/>
        </p:nvSpPr>
        <p:spPr bwMode="auto">
          <a:xfrm>
            <a:off x="3429000" y="510540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08" name="Line 24"/>
          <p:cNvSpPr>
            <a:spLocks noChangeShapeType="1"/>
          </p:cNvSpPr>
          <p:nvPr/>
        </p:nvSpPr>
        <p:spPr bwMode="auto">
          <a:xfrm>
            <a:off x="3429000" y="5867400"/>
            <a:ext cx="1371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09" name="Line 25"/>
          <p:cNvSpPr>
            <a:spLocks noChangeShapeType="1"/>
          </p:cNvSpPr>
          <p:nvPr/>
        </p:nvSpPr>
        <p:spPr bwMode="auto">
          <a:xfrm>
            <a:off x="6705600" y="5867400"/>
            <a:ext cx="1524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10" name="Line 26"/>
          <p:cNvSpPr>
            <a:spLocks noChangeShapeType="1"/>
          </p:cNvSpPr>
          <p:nvPr/>
        </p:nvSpPr>
        <p:spPr bwMode="auto">
          <a:xfrm flipV="1">
            <a:off x="8229600" y="4572000"/>
            <a:ext cx="0" cy="1295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11" name="Line 27"/>
          <p:cNvSpPr>
            <a:spLocks noChangeShapeType="1"/>
          </p:cNvSpPr>
          <p:nvPr/>
        </p:nvSpPr>
        <p:spPr bwMode="auto">
          <a:xfrm>
            <a:off x="3657600" y="5105400"/>
            <a:ext cx="0" cy="5334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12" name="Line 28"/>
          <p:cNvSpPr>
            <a:spLocks noChangeShapeType="1"/>
          </p:cNvSpPr>
          <p:nvPr/>
        </p:nvSpPr>
        <p:spPr bwMode="auto">
          <a:xfrm>
            <a:off x="3733800" y="5638800"/>
            <a:ext cx="9906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13" name="Line 29"/>
          <p:cNvSpPr>
            <a:spLocks noChangeShapeType="1"/>
          </p:cNvSpPr>
          <p:nvPr/>
        </p:nvSpPr>
        <p:spPr bwMode="auto">
          <a:xfrm>
            <a:off x="6781800" y="5638800"/>
            <a:ext cx="12192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14" name="Line 30"/>
          <p:cNvSpPr>
            <a:spLocks noChangeShapeType="1"/>
          </p:cNvSpPr>
          <p:nvPr/>
        </p:nvSpPr>
        <p:spPr bwMode="auto">
          <a:xfrm flipV="1">
            <a:off x="8001000" y="4648200"/>
            <a:ext cx="0" cy="9906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15" name="Line 31"/>
          <p:cNvSpPr>
            <a:spLocks noChangeShapeType="1"/>
          </p:cNvSpPr>
          <p:nvPr/>
        </p:nvSpPr>
        <p:spPr bwMode="auto">
          <a:xfrm flipV="1">
            <a:off x="7924800" y="2819400"/>
            <a:ext cx="0" cy="12192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16" name="Line 32"/>
          <p:cNvSpPr>
            <a:spLocks noChangeShapeType="1"/>
          </p:cNvSpPr>
          <p:nvPr/>
        </p:nvSpPr>
        <p:spPr bwMode="auto">
          <a:xfrm flipH="1">
            <a:off x="2819400" y="2819400"/>
            <a:ext cx="51054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17" name="Line 33"/>
          <p:cNvSpPr>
            <a:spLocks noChangeShapeType="1"/>
          </p:cNvSpPr>
          <p:nvPr/>
        </p:nvSpPr>
        <p:spPr bwMode="auto">
          <a:xfrm flipV="1">
            <a:off x="2286000" y="2057400"/>
            <a:ext cx="0" cy="3810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18" name="Rectangle 34"/>
          <p:cNvSpPr>
            <a:spLocks noChangeArrowheads="1"/>
          </p:cNvSpPr>
          <p:nvPr/>
        </p:nvSpPr>
        <p:spPr bwMode="auto">
          <a:xfrm>
            <a:off x="4572000" y="1447800"/>
            <a:ext cx="19812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419" name="WordArt 35" descr="White marble"/>
          <p:cNvSpPr>
            <a:spLocks noChangeArrowheads="1" noChangeShapeType="1" noTextEdit="1"/>
          </p:cNvSpPr>
          <p:nvPr/>
        </p:nvSpPr>
        <p:spPr bwMode="auto">
          <a:xfrm>
            <a:off x="4619625" y="1543050"/>
            <a:ext cx="1781175" cy="438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sz="1200" b="1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 Black"/>
              </a:rPr>
              <a:t>AIR BEKAS</a:t>
            </a:r>
          </a:p>
          <a:p>
            <a:pPr algn="ctr"/>
            <a:r>
              <a:rPr lang="en-US" sz="1200" b="1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 Black"/>
              </a:rPr>
              <a:t>SUDAH TERSARING</a:t>
            </a:r>
          </a:p>
        </p:txBody>
      </p:sp>
      <p:sp>
        <p:nvSpPr>
          <p:cNvPr id="16420" name="Line 36"/>
          <p:cNvSpPr>
            <a:spLocks noChangeShapeType="1"/>
          </p:cNvSpPr>
          <p:nvPr/>
        </p:nvSpPr>
        <p:spPr bwMode="auto">
          <a:xfrm>
            <a:off x="3352800" y="1828800"/>
            <a:ext cx="11430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421" name="WordArt 37" descr="Woven mat"/>
          <p:cNvSpPr>
            <a:spLocks noChangeArrowheads="1" noChangeShapeType="1" noTextEdit="1"/>
          </p:cNvSpPr>
          <p:nvPr/>
        </p:nvSpPr>
        <p:spPr bwMode="auto">
          <a:xfrm>
            <a:off x="4676775" y="685800"/>
            <a:ext cx="1495425" cy="219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sz="1200" b="1" kern="10">
                <a:ln w="9525">
                  <a:round/>
                  <a:headEnd/>
                  <a:tailEnd/>
                </a:ln>
                <a:blipFill dpi="0" rotWithShape="0">
                  <a:blip r:embed="rId5"/>
                  <a:srcRect/>
                  <a:tile tx="0" ty="0" sx="100000" sy="100000" flip="none" algn="tl"/>
                </a:blipFill>
                <a:latin typeface="Arial Black"/>
              </a:rPr>
              <a:t>KE LAUT BEBAS</a:t>
            </a:r>
          </a:p>
        </p:txBody>
      </p:sp>
      <p:sp>
        <p:nvSpPr>
          <p:cNvPr id="16422" name="Line 38"/>
          <p:cNvSpPr>
            <a:spLocks noChangeShapeType="1"/>
          </p:cNvSpPr>
          <p:nvPr/>
        </p:nvSpPr>
        <p:spPr bwMode="auto">
          <a:xfrm flipV="1">
            <a:off x="5410200" y="914400"/>
            <a:ext cx="0" cy="5334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179388" y="76200"/>
            <a:ext cx="8812212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2075" tIns="46038" rIns="92075" bIns="46038" anchor="ctr"/>
          <a:lstStyle/>
          <a:p>
            <a:pPr algn="ctr" defTabSz="174625">
              <a:defRPr/>
            </a:pPr>
            <a:endParaRPr lang="en-US" sz="3200" b="1">
              <a:latin typeface="Tahoma" pitchFamily="34" charset="0"/>
            </a:endParaRPr>
          </a:p>
        </p:txBody>
      </p:sp>
      <p:sp>
        <p:nvSpPr>
          <p:cNvPr id="18435" name="AutoShape 4"/>
          <p:cNvSpPr>
            <a:spLocks noChangeArrowheads="1"/>
          </p:cNvSpPr>
          <p:nvPr/>
        </p:nvSpPr>
        <p:spPr bwMode="auto">
          <a:xfrm>
            <a:off x="1143000" y="1447800"/>
            <a:ext cx="1866900" cy="533400"/>
          </a:xfrm>
          <a:prstGeom prst="roundRect">
            <a:avLst>
              <a:gd name="adj" fmla="val 16657"/>
            </a:avLst>
          </a:prstGeom>
          <a:solidFill>
            <a:srgbClr val="0066FF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Times New Roman" pitchFamily="18" charset="0"/>
              </a:rPr>
              <a:t>Laut</a:t>
            </a:r>
          </a:p>
        </p:txBody>
      </p:sp>
      <p:sp>
        <p:nvSpPr>
          <p:cNvPr id="18436" name="AutoShape 5"/>
          <p:cNvSpPr>
            <a:spLocks noChangeArrowheads="1"/>
          </p:cNvSpPr>
          <p:nvPr/>
        </p:nvSpPr>
        <p:spPr bwMode="auto">
          <a:xfrm>
            <a:off x="1143000" y="2286000"/>
            <a:ext cx="1866900" cy="533400"/>
          </a:xfrm>
          <a:prstGeom prst="roundRect">
            <a:avLst>
              <a:gd name="adj" fmla="val 16657"/>
            </a:avLst>
          </a:prstGeom>
          <a:solidFill>
            <a:srgbClr val="0066FF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Times New Roman" pitchFamily="18" charset="0"/>
              </a:rPr>
              <a:t>MAIN INLET</a:t>
            </a:r>
          </a:p>
        </p:txBody>
      </p:sp>
      <p:sp>
        <p:nvSpPr>
          <p:cNvPr id="18437" name="AutoShape 6"/>
          <p:cNvSpPr>
            <a:spLocks noChangeArrowheads="1"/>
          </p:cNvSpPr>
          <p:nvPr/>
        </p:nvSpPr>
        <p:spPr bwMode="auto">
          <a:xfrm>
            <a:off x="1143000" y="3124200"/>
            <a:ext cx="1866900" cy="533400"/>
          </a:xfrm>
          <a:prstGeom prst="roundRect">
            <a:avLst>
              <a:gd name="adj" fmla="val 16657"/>
            </a:avLst>
          </a:prstGeom>
          <a:solidFill>
            <a:srgbClr val="0066FF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Times New Roman" pitchFamily="18" charset="0"/>
              </a:rPr>
              <a:t>Pompa</a:t>
            </a:r>
          </a:p>
        </p:txBody>
      </p:sp>
      <p:sp>
        <p:nvSpPr>
          <p:cNvPr id="18438" name="AutoShape 7"/>
          <p:cNvSpPr>
            <a:spLocks noChangeArrowheads="1"/>
          </p:cNvSpPr>
          <p:nvPr/>
        </p:nvSpPr>
        <p:spPr bwMode="auto">
          <a:xfrm>
            <a:off x="1143000" y="3962400"/>
            <a:ext cx="1866900" cy="533400"/>
          </a:xfrm>
          <a:prstGeom prst="roundRect">
            <a:avLst>
              <a:gd name="adj" fmla="val 16657"/>
            </a:avLst>
          </a:prstGeom>
          <a:solidFill>
            <a:srgbClr val="0066FF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r>
              <a:rPr lang="en-US" sz="1400" b="1">
                <a:solidFill>
                  <a:schemeClr val="bg1"/>
                </a:solidFill>
                <a:latin typeface="Times New Roman" pitchFamily="18" charset="0"/>
              </a:rPr>
              <a:t>TREATMENT POND</a:t>
            </a:r>
          </a:p>
        </p:txBody>
      </p:sp>
      <p:sp>
        <p:nvSpPr>
          <p:cNvPr id="18439" name="AutoShape 8"/>
          <p:cNvSpPr>
            <a:spLocks noChangeArrowheads="1"/>
          </p:cNvSpPr>
          <p:nvPr/>
        </p:nvSpPr>
        <p:spPr bwMode="auto">
          <a:xfrm>
            <a:off x="1143000" y="4800600"/>
            <a:ext cx="1866900" cy="533400"/>
          </a:xfrm>
          <a:prstGeom prst="roundRect">
            <a:avLst>
              <a:gd name="adj" fmla="val 16657"/>
            </a:avLst>
          </a:prstGeom>
          <a:solidFill>
            <a:srgbClr val="0066FF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Times New Roman" pitchFamily="18" charset="0"/>
              </a:rPr>
              <a:t>SUB INLET</a:t>
            </a:r>
          </a:p>
        </p:txBody>
      </p:sp>
      <p:sp>
        <p:nvSpPr>
          <p:cNvPr id="18440" name="AutoShape 9"/>
          <p:cNvSpPr>
            <a:spLocks noChangeArrowheads="1"/>
          </p:cNvSpPr>
          <p:nvPr/>
        </p:nvSpPr>
        <p:spPr bwMode="auto">
          <a:xfrm>
            <a:off x="3708400" y="2420938"/>
            <a:ext cx="2706688" cy="800100"/>
          </a:xfrm>
          <a:prstGeom prst="roundRect">
            <a:avLst>
              <a:gd name="adj" fmla="val 16657"/>
            </a:avLst>
          </a:prstGeom>
          <a:solidFill>
            <a:srgbClr val="00800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r>
              <a:rPr lang="en-US" sz="2800">
                <a:solidFill>
                  <a:schemeClr val="bg1"/>
                </a:solidFill>
                <a:latin typeface="Times New Roman" pitchFamily="18" charset="0"/>
              </a:rPr>
              <a:t>Sedimentasi</a:t>
            </a:r>
          </a:p>
        </p:txBody>
      </p:sp>
      <p:sp>
        <p:nvSpPr>
          <p:cNvPr id="18441" name="AutoShape 10"/>
          <p:cNvSpPr>
            <a:spLocks noChangeArrowheads="1"/>
          </p:cNvSpPr>
          <p:nvPr/>
        </p:nvSpPr>
        <p:spPr bwMode="auto">
          <a:xfrm>
            <a:off x="250825" y="6092825"/>
            <a:ext cx="1866900" cy="533400"/>
          </a:xfrm>
          <a:prstGeom prst="roundRect">
            <a:avLst>
              <a:gd name="adj" fmla="val 16657"/>
            </a:avLst>
          </a:prstGeom>
          <a:solidFill>
            <a:srgbClr val="00800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r>
              <a:rPr lang="en-US" b="1">
                <a:solidFill>
                  <a:schemeClr val="bg1"/>
                </a:solidFill>
                <a:latin typeface="Times New Roman" pitchFamily="18" charset="0"/>
              </a:rPr>
              <a:t>CRUSTACID</a:t>
            </a:r>
          </a:p>
        </p:txBody>
      </p:sp>
      <p:sp>
        <p:nvSpPr>
          <p:cNvPr id="18442" name="AutoShape 11"/>
          <p:cNvSpPr>
            <a:spLocks noChangeArrowheads="1"/>
          </p:cNvSpPr>
          <p:nvPr/>
        </p:nvSpPr>
        <p:spPr bwMode="auto">
          <a:xfrm>
            <a:off x="3238500" y="4038600"/>
            <a:ext cx="1790700" cy="533400"/>
          </a:xfrm>
          <a:prstGeom prst="roundRect">
            <a:avLst>
              <a:gd name="adj" fmla="val 16657"/>
            </a:avLst>
          </a:prstGeom>
          <a:solidFill>
            <a:srgbClr val="00800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r>
              <a:rPr lang="en-US" sz="2400">
                <a:solidFill>
                  <a:schemeClr val="bg1"/>
                </a:solidFill>
                <a:latin typeface="Times New Roman" pitchFamily="18" charset="0"/>
              </a:rPr>
              <a:t>Tandon</a:t>
            </a:r>
          </a:p>
        </p:txBody>
      </p:sp>
      <p:sp>
        <p:nvSpPr>
          <p:cNvPr id="18443" name="AutoShape 12"/>
          <p:cNvSpPr>
            <a:spLocks noChangeArrowheads="1"/>
          </p:cNvSpPr>
          <p:nvPr/>
        </p:nvSpPr>
        <p:spPr bwMode="auto">
          <a:xfrm>
            <a:off x="3505200" y="5334000"/>
            <a:ext cx="4648200" cy="685800"/>
          </a:xfrm>
          <a:prstGeom prst="roundRect">
            <a:avLst>
              <a:gd name="adj" fmla="val 16657"/>
            </a:avLst>
          </a:prstGeom>
          <a:solidFill>
            <a:srgbClr val="00800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r>
              <a:rPr lang="en-US" sz="2800">
                <a:solidFill>
                  <a:schemeClr val="bg1"/>
                </a:solidFill>
                <a:latin typeface="Times New Roman" pitchFamily="18" charset="0"/>
              </a:rPr>
              <a:t>Petak Tambak</a:t>
            </a:r>
          </a:p>
        </p:txBody>
      </p:sp>
      <p:sp>
        <p:nvSpPr>
          <p:cNvPr id="18444" name="Freeform 13"/>
          <p:cNvSpPr>
            <a:spLocks/>
          </p:cNvSpPr>
          <p:nvPr/>
        </p:nvSpPr>
        <p:spPr bwMode="auto">
          <a:xfrm>
            <a:off x="2057400" y="1906588"/>
            <a:ext cx="231775" cy="449262"/>
          </a:xfrm>
          <a:custGeom>
            <a:avLst/>
            <a:gdLst>
              <a:gd name="T0" fmla="*/ 0 w 146"/>
              <a:gd name="T1" fmla="*/ 0 h 283"/>
              <a:gd name="T2" fmla="*/ 30 w 146"/>
              <a:gd name="T3" fmla="*/ 2 h 283"/>
              <a:gd name="T4" fmla="*/ 57 w 146"/>
              <a:gd name="T5" fmla="*/ 7 h 283"/>
              <a:gd name="T6" fmla="*/ 80 w 146"/>
              <a:gd name="T7" fmla="*/ 16 h 283"/>
              <a:gd name="T8" fmla="*/ 103 w 146"/>
              <a:gd name="T9" fmla="*/ 28 h 283"/>
              <a:gd name="T10" fmla="*/ 120 w 146"/>
              <a:gd name="T11" fmla="*/ 45 h 283"/>
              <a:gd name="T12" fmla="*/ 133 w 146"/>
              <a:gd name="T13" fmla="*/ 61 h 283"/>
              <a:gd name="T14" fmla="*/ 143 w 146"/>
              <a:gd name="T15" fmla="*/ 80 h 283"/>
              <a:gd name="T16" fmla="*/ 145 w 146"/>
              <a:gd name="T17" fmla="*/ 99 h 283"/>
              <a:gd name="T18" fmla="*/ 145 w 146"/>
              <a:gd name="T19" fmla="*/ 156 h 283"/>
              <a:gd name="T20" fmla="*/ 143 w 146"/>
              <a:gd name="T21" fmla="*/ 173 h 283"/>
              <a:gd name="T22" fmla="*/ 138 w 146"/>
              <a:gd name="T23" fmla="*/ 187 h 283"/>
              <a:gd name="T24" fmla="*/ 129 w 146"/>
              <a:gd name="T25" fmla="*/ 201 h 283"/>
              <a:gd name="T26" fmla="*/ 117 w 146"/>
              <a:gd name="T27" fmla="*/ 216 h 283"/>
              <a:gd name="T28" fmla="*/ 103 w 146"/>
              <a:gd name="T29" fmla="*/ 225 h 283"/>
              <a:gd name="T30" fmla="*/ 87 w 146"/>
              <a:gd name="T31" fmla="*/ 237 h 283"/>
              <a:gd name="T32" fmla="*/ 48 w 146"/>
              <a:gd name="T33" fmla="*/ 251 h 283"/>
              <a:gd name="T34" fmla="*/ 48 w 146"/>
              <a:gd name="T35" fmla="*/ 282 h 283"/>
              <a:gd name="T36" fmla="*/ 0 w 146"/>
              <a:gd name="T37" fmla="*/ 230 h 283"/>
              <a:gd name="T38" fmla="*/ 48 w 146"/>
              <a:gd name="T39" fmla="*/ 166 h 283"/>
              <a:gd name="T40" fmla="*/ 48 w 146"/>
              <a:gd name="T41" fmla="*/ 194 h 283"/>
              <a:gd name="T42" fmla="*/ 78 w 146"/>
              <a:gd name="T43" fmla="*/ 185 h 283"/>
              <a:gd name="T44" fmla="*/ 103 w 146"/>
              <a:gd name="T45" fmla="*/ 170 h 283"/>
              <a:gd name="T46" fmla="*/ 124 w 146"/>
              <a:gd name="T47" fmla="*/ 151 h 283"/>
              <a:gd name="T48" fmla="*/ 138 w 146"/>
              <a:gd name="T49" fmla="*/ 130 h 283"/>
              <a:gd name="T50" fmla="*/ 138 w 146"/>
              <a:gd name="T51" fmla="*/ 130 h 283"/>
              <a:gd name="T52" fmla="*/ 129 w 146"/>
              <a:gd name="T53" fmla="*/ 114 h 283"/>
              <a:gd name="T54" fmla="*/ 117 w 146"/>
              <a:gd name="T55" fmla="*/ 99 h 283"/>
              <a:gd name="T56" fmla="*/ 103 w 146"/>
              <a:gd name="T57" fmla="*/ 87 h 283"/>
              <a:gd name="T58" fmla="*/ 87 w 146"/>
              <a:gd name="T59" fmla="*/ 76 h 283"/>
              <a:gd name="T60" fmla="*/ 67 w 146"/>
              <a:gd name="T61" fmla="*/ 68 h 283"/>
              <a:gd name="T62" fmla="*/ 46 w 146"/>
              <a:gd name="T63" fmla="*/ 61 h 283"/>
              <a:gd name="T64" fmla="*/ 23 w 146"/>
              <a:gd name="T65" fmla="*/ 59 h 283"/>
              <a:gd name="T66" fmla="*/ 0 w 146"/>
              <a:gd name="T67" fmla="*/ 57 h 283"/>
              <a:gd name="T68" fmla="*/ 0 w 146"/>
              <a:gd name="T69" fmla="*/ 0 h 28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46"/>
              <a:gd name="T106" fmla="*/ 0 h 283"/>
              <a:gd name="T107" fmla="*/ 146 w 146"/>
              <a:gd name="T108" fmla="*/ 283 h 283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46" h="283">
                <a:moveTo>
                  <a:pt x="0" y="0"/>
                </a:moveTo>
                <a:lnTo>
                  <a:pt x="30" y="2"/>
                </a:lnTo>
                <a:lnTo>
                  <a:pt x="57" y="7"/>
                </a:lnTo>
                <a:lnTo>
                  <a:pt x="80" y="16"/>
                </a:lnTo>
                <a:lnTo>
                  <a:pt x="103" y="28"/>
                </a:lnTo>
                <a:lnTo>
                  <a:pt x="120" y="45"/>
                </a:lnTo>
                <a:lnTo>
                  <a:pt x="133" y="61"/>
                </a:lnTo>
                <a:lnTo>
                  <a:pt x="143" y="80"/>
                </a:lnTo>
                <a:lnTo>
                  <a:pt x="145" y="99"/>
                </a:lnTo>
                <a:lnTo>
                  <a:pt x="145" y="156"/>
                </a:lnTo>
                <a:lnTo>
                  <a:pt x="143" y="173"/>
                </a:lnTo>
                <a:lnTo>
                  <a:pt x="138" y="187"/>
                </a:lnTo>
                <a:lnTo>
                  <a:pt x="129" y="201"/>
                </a:lnTo>
                <a:lnTo>
                  <a:pt x="117" y="216"/>
                </a:lnTo>
                <a:lnTo>
                  <a:pt x="103" y="225"/>
                </a:lnTo>
                <a:lnTo>
                  <a:pt x="87" y="237"/>
                </a:lnTo>
                <a:lnTo>
                  <a:pt x="48" y="251"/>
                </a:lnTo>
                <a:lnTo>
                  <a:pt x="48" y="282"/>
                </a:lnTo>
                <a:lnTo>
                  <a:pt x="0" y="230"/>
                </a:lnTo>
                <a:lnTo>
                  <a:pt x="48" y="166"/>
                </a:lnTo>
                <a:lnTo>
                  <a:pt x="48" y="194"/>
                </a:lnTo>
                <a:lnTo>
                  <a:pt x="78" y="185"/>
                </a:lnTo>
                <a:lnTo>
                  <a:pt x="103" y="170"/>
                </a:lnTo>
                <a:lnTo>
                  <a:pt x="124" y="151"/>
                </a:lnTo>
                <a:lnTo>
                  <a:pt x="138" y="130"/>
                </a:lnTo>
                <a:lnTo>
                  <a:pt x="129" y="114"/>
                </a:lnTo>
                <a:lnTo>
                  <a:pt x="117" y="99"/>
                </a:lnTo>
                <a:lnTo>
                  <a:pt x="103" y="87"/>
                </a:lnTo>
                <a:lnTo>
                  <a:pt x="87" y="76"/>
                </a:lnTo>
                <a:lnTo>
                  <a:pt x="67" y="68"/>
                </a:lnTo>
                <a:lnTo>
                  <a:pt x="46" y="61"/>
                </a:lnTo>
                <a:lnTo>
                  <a:pt x="23" y="59"/>
                </a:lnTo>
                <a:lnTo>
                  <a:pt x="0" y="57"/>
                </a:lnTo>
                <a:lnTo>
                  <a:pt x="0" y="0"/>
                </a:lnTo>
              </a:path>
            </a:pathLst>
          </a:custGeom>
          <a:solidFill>
            <a:srgbClr val="FF3300"/>
          </a:solidFill>
          <a:ln w="12700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8445" name="Freeform 14"/>
          <p:cNvSpPr>
            <a:spLocks/>
          </p:cNvSpPr>
          <p:nvPr/>
        </p:nvSpPr>
        <p:spPr bwMode="auto">
          <a:xfrm>
            <a:off x="1981200" y="2819400"/>
            <a:ext cx="231775" cy="450850"/>
          </a:xfrm>
          <a:custGeom>
            <a:avLst/>
            <a:gdLst>
              <a:gd name="T0" fmla="*/ 145 w 146"/>
              <a:gd name="T1" fmla="*/ 0 h 284"/>
              <a:gd name="T2" fmla="*/ 116 w 146"/>
              <a:gd name="T3" fmla="*/ 3 h 284"/>
              <a:gd name="T4" fmla="*/ 89 w 146"/>
              <a:gd name="T5" fmla="*/ 6 h 284"/>
              <a:gd name="T6" fmla="*/ 65 w 146"/>
              <a:gd name="T7" fmla="*/ 16 h 284"/>
              <a:gd name="T8" fmla="*/ 42 w 146"/>
              <a:gd name="T9" fmla="*/ 29 h 284"/>
              <a:gd name="T10" fmla="*/ 25 w 146"/>
              <a:gd name="T11" fmla="*/ 46 h 284"/>
              <a:gd name="T12" fmla="*/ 11 w 146"/>
              <a:gd name="T13" fmla="*/ 62 h 284"/>
              <a:gd name="T14" fmla="*/ 2 w 146"/>
              <a:gd name="T15" fmla="*/ 82 h 284"/>
              <a:gd name="T16" fmla="*/ 0 w 146"/>
              <a:gd name="T17" fmla="*/ 102 h 284"/>
              <a:gd name="T18" fmla="*/ 0 w 146"/>
              <a:gd name="T19" fmla="*/ 158 h 284"/>
              <a:gd name="T20" fmla="*/ 2 w 146"/>
              <a:gd name="T21" fmla="*/ 174 h 284"/>
              <a:gd name="T22" fmla="*/ 7 w 146"/>
              <a:gd name="T23" fmla="*/ 187 h 284"/>
              <a:gd name="T24" fmla="*/ 16 w 146"/>
              <a:gd name="T25" fmla="*/ 204 h 284"/>
              <a:gd name="T26" fmla="*/ 27 w 146"/>
              <a:gd name="T27" fmla="*/ 217 h 284"/>
              <a:gd name="T28" fmla="*/ 40 w 146"/>
              <a:gd name="T29" fmla="*/ 230 h 284"/>
              <a:gd name="T30" fmla="*/ 56 w 146"/>
              <a:gd name="T31" fmla="*/ 240 h 284"/>
              <a:gd name="T32" fmla="*/ 76 w 146"/>
              <a:gd name="T33" fmla="*/ 247 h 284"/>
              <a:gd name="T34" fmla="*/ 96 w 146"/>
              <a:gd name="T35" fmla="*/ 253 h 284"/>
              <a:gd name="T36" fmla="*/ 96 w 146"/>
              <a:gd name="T37" fmla="*/ 283 h 284"/>
              <a:gd name="T38" fmla="*/ 145 w 146"/>
              <a:gd name="T39" fmla="*/ 230 h 284"/>
              <a:gd name="T40" fmla="*/ 96 w 146"/>
              <a:gd name="T41" fmla="*/ 168 h 284"/>
              <a:gd name="T42" fmla="*/ 96 w 146"/>
              <a:gd name="T43" fmla="*/ 197 h 284"/>
              <a:gd name="T44" fmla="*/ 65 w 146"/>
              <a:gd name="T45" fmla="*/ 184 h 284"/>
              <a:gd name="T46" fmla="*/ 40 w 146"/>
              <a:gd name="T47" fmla="*/ 171 h 284"/>
              <a:gd name="T48" fmla="*/ 20 w 146"/>
              <a:gd name="T49" fmla="*/ 151 h 284"/>
              <a:gd name="T50" fmla="*/ 11 w 146"/>
              <a:gd name="T51" fmla="*/ 141 h 284"/>
              <a:gd name="T52" fmla="*/ 7 w 146"/>
              <a:gd name="T53" fmla="*/ 131 h 284"/>
              <a:gd name="T54" fmla="*/ 7 w 146"/>
              <a:gd name="T55" fmla="*/ 131 h 284"/>
              <a:gd name="T56" fmla="*/ 16 w 146"/>
              <a:gd name="T57" fmla="*/ 115 h 284"/>
              <a:gd name="T58" fmla="*/ 27 w 146"/>
              <a:gd name="T59" fmla="*/ 102 h 284"/>
              <a:gd name="T60" fmla="*/ 42 w 146"/>
              <a:gd name="T61" fmla="*/ 89 h 284"/>
              <a:gd name="T62" fmla="*/ 58 w 146"/>
              <a:gd name="T63" fmla="*/ 79 h 284"/>
              <a:gd name="T64" fmla="*/ 98 w 146"/>
              <a:gd name="T65" fmla="*/ 66 h 284"/>
              <a:gd name="T66" fmla="*/ 145 w 146"/>
              <a:gd name="T67" fmla="*/ 59 h 284"/>
              <a:gd name="T68" fmla="*/ 145 w 146"/>
              <a:gd name="T69" fmla="*/ 0 h 28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46"/>
              <a:gd name="T106" fmla="*/ 0 h 284"/>
              <a:gd name="T107" fmla="*/ 146 w 146"/>
              <a:gd name="T108" fmla="*/ 284 h 284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46" h="284">
                <a:moveTo>
                  <a:pt x="145" y="0"/>
                </a:moveTo>
                <a:lnTo>
                  <a:pt x="116" y="3"/>
                </a:lnTo>
                <a:lnTo>
                  <a:pt x="89" y="6"/>
                </a:lnTo>
                <a:lnTo>
                  <a:pt x="65" y="16"/>
                </a:lnTo>
                <a:lnTo>
                  <a:pt x="42" y="29"/>
                </a:lnTo>
                <a:lnTo>
                  <a:pt x="25" y="46"/>
                </a:lnTo>
                <a:lnTo>
                  <a:pt x="11" y="62"/>
                </a:lnTo>
                <a:lnTo>
                  <a:pt x="2" y="82"/>
                </a:lnTo>
                <a:lnTo>
                  <a:pt x="0" y="102"/>
                </a:lnTo>
                <a:lnTo>
                  <a:pt x="0" y="158"/>
                </a:lnTo>
                <a:lnTo>
                  <a:pt x="2" y="174"/>
                </a:lnTo>
                <a:lnTo>
                  <a:pt x="7" y="187"/>
                </a:lnTo>
                <a:lnTo>
                  <a:pt x="16" y="204"/>
                </a:lnTo>
                <a:lnTo>
                  <a:pt x="27" y="217"/>
                </a:lnTo>
                <a:lnTo>
                  <a:pt x="40" y="230"/>
                </a:lnTo>
                <a:lnTo>
                  <a:pt x="56" y="240"/>
                </a:lnTo>
                <a:lnTo>
                  <a:pt x="76" y="247"/>
                </a:lnTo>
                <a:lnTo>
                  <a:pt x="96" y="253"/>
                </a:lnTo>
                <a:lnTo>
                  <a:pt x="96" y="283"/>
                </a:lnTo>
                <a:lnTo>
                  <a:pt x="145" y="230"/>
                </a:lnTo>
                <a:lnTo>
                  <a:pt x="96" y="168"/>
                </a:lnTo>
                <a:lnTo>
                  <a:pt x="96" y="197"/>
                </a:lnTo>
                <a:lnTo>
                  <a:pt x="65" y="184"/>
                </a:lnTo>
                <a:lnTo>
                  <a:pt x="40" y="171"/>
                </a:lnTo>
                <a:lnTo>
                  <a:pt x="20" y="151"/>
                </a:lnTo>
                <a:lnTo>
                  <a:pt x="11" y="141"/>
                </a:lnTo>
                <a:lnTo>
                  <a:pt x="7" y="131"/>
                </a:lnTo>
                <a:lnTo>
                  <a:pt x="16" y="115"/>
                </a:lnTo>
                <a:lnTo>
                  <a:pt x="27" y="102"/>
                </a:lnTo>
                <a:lnTo>
                  <a:pt x="42" y="89"/>
                </a:lnTo>
                <a:lnTo>
                  <a:pt x="58" y="79"/>
                </a:lnTo>
                <a:lnTo>
                  <a:pt x="98" y="66"/>
                </a:lnTo>
                <a:lnTo>
                  <a:pt x="145" y="59"/>
                </a:lnTo>
                <a:lnTo>
                  <a:pt x="145" y="0"/>
                </a:lnTo>
              </a:path>
            </a:pathLst>
          </a:custGeom>
          <a:solidFill>
            <a:srgbClr val="FF3300"/>
          </a:solidFill>
          <a:ln w="12700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8446" name="Freeform 15"/>
          <p:cNvSpPr>
            <a:spLocks/>
          </p:cNvSpPr>
          <p:nvPr/>
        </p:nvSpPr>
        <p:spPr bwMode="auto">
          <a:xfrm>
            <a:off x="1906588" y="4416425"/>
            <a:ext cx="230187" cy="454025"/>
          </a:xfrm>
          <a:custGeom>
            <a:avLst/>
            <a:gdLst>
              <a:gd name="T0" fmla="*/ 144 w 145"/>
              <a:gd name="T1" fmla="*/ 0 h 286"/>
              <a:gd name="T2" fmla="*/ 114 w 145"/>
              <a:gd name="T3" fmla="*/ 0 h 286"/>
              <a:gd name="T4" fmla="*/ 88 w 145"/>
              <a:gd name="T5" fmla="*/ 10 h 286"/>
              <a:gd name="T6" fmla="*/ 62 w 145"/>
              <a:gd name="T7" fmla="*/ 20 h 286"/>
              <a:gd name="T8" fmla="*/ 41 w 145"/>
              <a:gd name="T9" fmla="*/ 30 h 286"/>
              <a:gd name="T10" fmla="*/ 23 w 145"/>
              <a:gd name="T11" fmla="*/ 45 h 286"/>
              <a:gd name="T12" fmla="*/ 11 w 145"/>
              <a:gd name="T13" fmla="*/ 64 h 286"/>
              <a:gd name="T14" fmla="*/ 2 w 145"/>
              <a:gd name="T15" fmla="*/ 84 h 286"/>
              <a:gd name="T16" fmla="*/ 0 w 145"/>
              <a:gd name="T17" fmla="*/ 103 h 286"/>
              <a:gd name="T18" fmla="*/ 0 w 145"/>
              <a:gd name="T19" fmla="*/ 162 h 286"/>
              <a:gd name="T20" fmla="*/ 2 w 145"/>
              <a:gd name="T21" fmla="*/ 177 h 286"/>
              <a:gd name="T22" fmla="*/ 6 w 145"/>
              <a:gd name="T23" fmla="*/ 192 h 286"/>
              <a:gd name="T24" fmla="*/ 15 w 145"/>
              <a:gd name="T25" fmla="*/ 206 h 286"/>
              <a:gd name="T26" fmla="*/ 26 w 145"/>
              <a:gd name="T27" fmla="*/ 216 h 286"/>
              <a:gd name="T28" fmla="*/ 39 w 145"/>
              <a:gd name="T29" fmla="*/ 231 h 286"/>
              <a:gd name="T30" fmla="*/ 56 w 145"/>
              <a:gd name="T31" fmla="*/ 241 h 286"/>
              <a:gd name="T32" fmla="*/ 73 w 145"/>
              <a:gd name="T33" fmla="*/ 251 h 286"/>
              <a:gd name="T34" fmla="*/ 95 w 145"/>
              <a:gd name="T35" fmla="*/ 256 h 286"/>
              <a:gd name="T36" fmla="*/ 95 w 145"/>
              <a:gd name="T37" fmla="*/ 285 h 286"/>
              <a:gd name="T38" fmla="*/ 144 w 145"/>
              <a:gd name="T39" fmla="*/ 231 h 286"/>
              <a:gd name="T40" fmla="*/ 95 w 145"/>
              <a:gd name="T41" fmla="*/ 167 h 286"/>
              <a:gd name="T42" fmla="*/ 95 w 145"/>
              <a:gd name="T43" fmla="*/ 197 h 286"/>
              <a:gd name="T44" fmla="*/ 64 w 145"/>
              <a:gd name="T45" fmla="*/ 187 h 286"/>
              <a:gd name="T46" fmla="*/ 39 w 145"/>
              <a:gd name="T47" fmla="*/ 172 h 286"/>
              <a:gd name="T48" fmla="*/ 17 w 145"/>
              <a:gd name="T49" fmla="*/ 153 h 286"/>
              <a:gd name="T50" fmla="*/ 4 w 145"/>
              <a:gd name="T51" fmla="*/ 133 h 286"/>
              <a:gd name="T52" fmla="*/ 4 w 145"/>
              <a:gd name="T53" fmla="*/ 133 h 286"/>
              <a:gd name="T54" fmla="*/ 13 w 145"/>
              <a:gd name="T55" fmla="*/ 118 h 286"/>
              <a:gd name="T56" fmla="*/ 26 w 145"/>
              <a:gd name="T57" fmla="*/ 103 h 286"/>
              <a:gd name="T58" fmla="*/ 41 w 145"/>
              <a:gd name="T59" fmla="*/ 89 h 286"/>
              <a:gd name="T60" fmla="*/ 58 w 145"/>
              <a:gd name="T61" fmla="*/ 79 h 286"/>
              <a:gd name="T62" fmla="*/ 97 w 145"/>
              <a:gd name="T63" fmla="*/ 64 h 286"/>
              <a:gd name="T64" fmla="*/ 144 w 145"/>
              <a:gd name="T65" fmla="*/ 59 h 286"/>
              <a:gd name="T66" fmla="*/ 144 w 145"/>
              <a:gd name="T67" fmla="*/ 0 h 28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45"/>
              <a:gd name="T103" fmla="*/ 0 h 286"/>
              <a:gd name="T104" fmla="*/ 145 w 145"/>
              <a:gd name="T105" fmla="*/ 286 h 28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45" h="286">
                <a:moveTo>
                  <a:pt x="144" y="0"/>
                </a:moveTo>
                <a:lnTo>
                  <a:pt x="114" y="0"/>
                </a:lnTo>
                <a:lnTo>
                  <a:pt x="88" y="10"/>
                </a:lnTo>
                <a:lnTo>
                  <a:pt x="62" y="20"/>
                </a:lnTo>
                <a:lnTo>
                  <a:pt x="41" y="30"/>
                </a:lnTo>
                <a:lnTo>
                  <a:pt x="23" y="45"/>
                </a:lnTo>
                <a:lnTo>
                  <a:pt x="11" y="64"/>
                </a:lnTo>
                <a:lnTo>
                  <a:pt x="2" y="84"/>
                </a:lnTo>
                <a:lnTo>
                  <a:pt x="0" y="103"/>
                </a:lnTo>
                <a:lnTo>
                  <a:pt x="0" y="162"/>
                </a:lnTo>
                <a:lnTo>
                  <a:pt x="2" y="177"/>
                </a:lnTo>
                <a:lnTo>
                  <a:pt x="6" y="192"/>
                </a:lnTo>
                <a:lnTo>
                  <a:pt x="15" y="206"/>
                </a:lnTo>
                <a:lnTo>
                  <a:pt x="26" y="216"/>
                </a:lnTo>
                <a:lnTo>
                  <a:pt x="39" y="231"/>
                </a:lnTo>
                <a:lnTo>
                  <a:pt x="56" y="241"/>
                </a:lnTo>
                <a:lnTo>
                  <a:pt x="73" y="251"/>
                </a:lnTo>
                <a:lnTo>
                  <a:pt x="95" y="256"/>
                </a:lnTo>
                <a:lnTo>
                  <a:pt x="95" y="285"/>
                </a:lnTo>
                <a:lnTo>
                  <a:pt x="144" y="231"/>
                </a:lnTo>
                <a:lnTo>
                  <a:pt x="95" y="167"/>
                </a:lnTo>
                <a:lnTo>
                  <a:pt x="95" y="197"/>
                </a:lnTo>
                <a:lnTo>
                  <a:pt x="64" y="187"/>
                </a:lnTo>
                <a:lnTo>
                  <a:pt x="39" y="172"/>
                </a:lnTo>
                <a:lnTo>
                  <a:pt x="17" y="153"/>
                </a:lnTo>
                <a:lnTo>
                  <a:pt x="4" y="133"/>
                </a:lnTo>
                <a:lnTo>
                  <a:pt x="13" y="118"/>
                </a:lnTo>
                <a:lnTo>
                  <a:pt x="26" y="103"/>
                </a:lnTo>
                <a:lnTo>
                  <a:pt x="41" y="89"/>
                </a:lnTo>
                <a:lnTo>
                  <a:pt x="58" y="79"/>
                </a:lnTo>
                <a:lnTo>
                  <a:pt x="97" y="64"/>
                </a:lnTo>
                <a:lnTo>
                  <a:pt x="144" y="59"/>
                </a:lnTo>
                <a:lnTo>
                  <a:pt x="144" y="0"/>
                </a:lnTo>
              </a:path>
            </a:pathLst>
          </a:custGeom>
          <a:solidFill>
            <a:srgbClr val="FF3300"/>
          </a:solidFill>
          <a:ln w="12700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8447" name="Freeform 16"/>
          <p:cNvSpPr>
            <a:spLocks/>
          </p:cNvSpPr>
          <p:nvPr/>
        </p:nvSpPr>
        <p:spPr bwMode="auto">
          <a:xfrm>
            <a:off x="1981200" y="3579813"/>
            <a:ext cx="231775" cy="452437"/>
          </a:xfrm>
          <a:custGeom>
            <a:avLst/>
            <a:gdLst>
              <a:gd name="T0" fmla="*/ 0 w 146"/>
              <a:gd name="T1" fmla="*/ 0 h 285"/>
              <a:gd name="T2" fmla="*/ 29 w 146"/>
              <a:gd name="T3" fmla="*/ 4 h 285"/>
              <a:gd name="T4" fmla="*/ 56 w 146"/>
              <a:gd name="T5" fmla="*/ 8 h 285"/>
              <a:gd name="T6" fmla="*/ 80 w 146"/>
              <a:gd name="T7" fmla="*/ 16 h 285"/>
              <a:gd name="T8" fmla="*/ 103 w 146"/>
              <a:gd name="T9" fmla="*/ 28 h 285"/>
              <a:gd name="T10" fmla="*/ 120 w 146"/>
              <a:gd name="T11" fmla="*/ 44 h 285"/>
              <a:gd name="T12" fmla="*/ 134 w 146"/>
              <a:gd name="T13" fmla="*/ 61 h 285"/>
              <a:gd name="T14" fmla="*/ 143 w 146"/>
              <a:gd name="T15" fmla="*/ 81 h 285"/>
              <a:gd name="T16" fmla="*/ 145 w 146"/>
              <a:gd name="T17" fmla="*/ 101 h 285"/>
              <a:gd name="T18" fmla="*/ 145 w 146"/>
              <a:gd name="T19" fmla="*/ 158 h 285"/>
              <a:gd name="T20" fmla="*/ 143 w 146"/>
              <a:gd name="T21" fmla="*/ 174 h 285"/>
              <a:gd name="T22" fmla="*/ 138 w 146"/>
              <a:gd name="T23" fmla="*/ 191 h 285"/>
              <a:gd name="T24" fmla="*/ 129 w 146"/>
              <a:gd name="T25" fmla="*/ 203 h 285"/>
              <a:gd name="T26" fmla="*/ 118 w 146"/>
              <a:gd name="T27" fmla="*/ 219 h 285"/>
              <a:gd name="T28" fmla="*/ 105 w 146"/>
              <a:gd name="T29" fmla="*/ 231 h 285"/>
              <a:gd name="T30" fmla="*/ 87 w 146"/>
              <a:gd name="T31" fmla="*/ 239 h 285"/>
              <a:gd name="T32" fmla="*/ 69 w 146"/>
              <a:gd name="T33" fmla="*/ 247 h 285"/>
              <a:gd name="T34" fmla="*/ 47 w 146"/>
              <a:gd name="T35" fmla="*/ 256 h 285"/>
              <a:gd name="T36" fmla="*/ 47 w 146"/>
              <a:gd name="T37" fmla="*/ 284 h 285"/>
              <a:gd name="T38" fmla="*/ 0 w 146"/>
              <a:gd name="T39" fmla="*/ 231 h 285"/>
              <a:gd name="T40" fmla="*/ 47 w 146"/>
              <a:gd name="T41" fmla="*/ 166 h 285"/>
              <a:gd name="T42" fmla="*/ 47 w 146"/>
              <a:gd name="T43" fmla="*/ 199 h 285"/>
              <a:gd name="T44" fmla="*/ 78 w 146"/>
              <a:gd name="T45" fmla="*/ 187 h 285"/>
              <a:gd name="T46" fmla="*/ 105 w 146"/>
              <a:gd name="T47" fmla="*/ 170 h 285"/>
              <a:gd name="T48" fmla="*/ 125 w 146"/>
              <a:gd name="T49" fmla="*/ 154 h 285"/>
              <a:gd name="T50" fmla="*/ 138 w 146"/>
              <a:gd name="T51" fmla="*/ 130 h 285"/>
              <a:gd name="T52" fmla="*/ 138 w 146"/>
              <a:gd name="T53" fmla="*/ 130 h 285"/>
              <a:gd name="T54" fmla="*/ 129 w 146"/>
              <a:gd name="T55" fmla="*/ 113 h 285"/>
              <a:gd name="T56" fmla="*/ 118 w 146"/>
              <a:gd name="T57" fmla="*/ 101 h 285"/>
              <a:gd name="T58" fmla="*/ 105 w 146"/>
              <a:gd name="T59" fmla="*/ 89 h 285"/>
              <a:gd name="T60" fmla="*/ 87 w 146"/>
              <a:gd name="T61" fmla="*/ 81 h 285"/>
              <a:gd name="T62" fmla="*/ 47 w 146"/>
              <a:gd name="T63" fmla="*/ 65 h 285"/>
              <a:gd name="T64" fmla="*/ 0 w 146"/>
              <a:gd name="T65" fmla="*/ 61 h 285"/>
              <a:gd name="T66" fmla="*/ 0 w 146"/>
              <a:gd name="T67" fmla="*/ 0 h 28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46"/>
              <a:gd name="T103" fmla="*/ 0 h 285"/>
              <a:gd name="T104" fmla="*/ 146 w 146"/>
              <a:gd name="T105" fmla="*/ 285 h 285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46" h="285">
                <a:moveTo>
                  <a:pt x="0" y="0"/>
                </a:moveTo>
                <a:lnTo>
                  <a:pt x="29" y="4"/>
                </a:lnTo>
                <a:lnTo>
                  <a:pt x="56" y="8"/>
                </a:lnTo>
                <a:lnTo>
                  <a:pt x="80" y="16"/>
                </a:lnTo>
                <a:lnTo>
                  <a:pt x="103" y="28"/>
                </a:lnTo>
                <a:lnTo>
                  <a:pt x="120" y="44"/>
                </a:lnTo>
                <a:lnTo>
                  <a:pt x="134" y="61"/>
                </a:lnTo>
                <a:lnTo>
                  <a:pt x="143" y="81"/>
                </a:lnTo>
                <a:lnTo>
                  <a:pt x="145" y="101"/>
                </a:lnTo>
                <a:lnTo>
                  <a:pt x="145" y="158"/>
                </a:lnTo>
                <a:lnTo>
                  <a:pt x="143" y="174"/>
                </a:lnTo>
                <a:lnTo>
                  <a:pt x="138" y="191"/>
                </a:lnTo>
                <a:lnTo>
                  <a:pt x="129" y="203"/>
                </a:lnTo>
                <a:lnTo>
                  <a:pt x="118" y="219"/>
                </a:lnTo>
                <a:lnTo>
                  <a:pt x="105" y="231"/>
                </a:lnTo>
                <a:lnTo>
                  <a:pt x="87" y="239"/>
                </a:lnTo>
                <a:lnTo>
                  <a:pt x="69" y="247"/>
                </a:lnTo>
                <a:lnTo>
                  <a:pt x="47" y="256"/>
                </a:lnTo>
                <a:lnTo>
                  <a:pt x="47" y="284"/>
                </a:lnTo>
                <a:lnTo>
                  <a:pt x="0" y="231"/>
                </a:lnTo>
                <a:lnTo>
                  <a:pt x="47" y="166"/>
                </a:lnTo>
                <a:lnTo>
                  <a:pt x="47" y="199"/>
                </a:lnTo>
                <a:lnTo>
                  <a:pt x="78" y="187"/>
                </a:lnTo>
                <a:lnTo>
                  <a:pt x="105" y="170"/>
                </a:lnTo>
                <a:lnTo>
                  <a:pt x="125" y="154"/>
                </a:lnTo>
                <a:lnTo>
                  <a:pt x="138" y="130"/>
                </a:lnTo>
                <a:lnTo>
                  <a:pt x="129" y="113"/>
                </a:lnTo>
                <a:lnTo>
                  <a:pt x="118" y="101"/>
                </a:lnTo>
                <a:lnTo>
                  <a:pt x="105" y="89"/>
                </a:lnTo>
                <a:lnTo>
                  <a:pt x="87" y="81"/>
                </a:lnTo>
                <a:lnTo>
                  <a:pt x="47" y="65"/>
                </a:lnTo>
                <a:lnTo>
                  <a:pt x="0" y="61"/>
                </a:lnTo>
                <a:lnTo>
                  <a:pt x="0" y="0"/>
                </a:lnTo>
              </a:path>
            </a:pathLst>
          </a:custGeom>
          <a:solidFill>
            <a:srgbClr val="FF3300"/>
          </a:solidFill>
          <a:ln w="12700" cap="rnd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8448" name="Line 17"/>
          <p:cNvSpPr>
            <a:spLocks noChangeShapeType="1"/>
          </p:cNvSpPr>
          <p:nvPr/>
        </p:nvSpPr>
        <p:spPr bwMode="auto">
          <a:xfrm>
            <a:off x="611188" y="4292600"/>
            <a:ext cx="504825" cy="0"/>
          </a:xfrm>
          <a:prstGeom prst="line">
            <a:avLst/>
          </a:prstGeom>
          <a:noFill/>
          <a:ln w="28575">
            <a:solidFill>
              <a:srgbClr val="808000"/>
            </a:solidFill>
            <a:round/>
            <a:headEnd type="none" w="sm" len="sm"/>
            <a:tailEnd type="stealth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49" name="AutoShape 18"/>
          <p:cNvSpPr>
            <a:spLocks noChangeArrowheads="1"/>
          </p:cNvSpPr>
          <p:nvPr/>
        </p:nvSpPr>
        <p:spPr bwMode="auto">
          <a:xfrm>
            <a:off x="6286500" y="4000500"/>
            <a:ext cx="2552700" cy="800100"/>
          </a:xfrm>
          <a:prstGeom prst="roundRect">
            <a:avLst>
              <a:gd name="adj" fmla="val 16657"/>
            </a:avLst>
          </a:prstGeom>
          <a:solidFill>
            <a:srgbClr val="00800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r>
              <a:rPr lang="en-US" sz="2400">
                <a:solidFill>
                  <a:schemeClr val="bg1"/>
                </a:solidFill>
                <a:latin typeface="Times New Roman" pitchFamily="18" charset="0"/>
              </a:rPr>
              <a:t>CANAL SUPPLY</a:t>
            </a:r>
          </a:p>
        </p:txBody>
      </p:sp>
      <p:sp>
        <p:nvSpPr>
          <p:cNvPr id="18450" name="Freeform 19"/>
          <p:cNvSpPr>
            <a:spLocks/>
          </p:cNvSpPr>
          <p:nvPr/>
        </p:nvSpPr>
        <p:spPr bwMode="auto">
          <a:xfrm>
            <a:off x="4572000" y="3789363"/>
            <a:ext cx="2820988" cy="250825"/>
          </a:xfrm>
          <a:custGeom>
            <a:avLst/>
            <a:gdLst>
              <a:gd name="T0" fmla="*/ 0 w 1777"/>
              <a:gd name="T1" fmla="*/ 576 h 577"/>
              <a:gd name="T2" fmla="*/ 0 w 1777"/>
              <a:gd name="T3" fmla="*/ 0 h 577"/>
              <a:gd name="T4" fmla="*/ 1776 w 1777"/>
              <a:gd name="T5" fmla="*/ 0 h 577"/>
              <a:gd name="T6" fmla="*/ 1776 w 1777"/>
              <a:gd name="T7" fmla="*/ 576 h 577"/>
              <a:gd name="T8" fmla="*/ 0 60000 65536"/>
              <a:gd name="T9" fmla="*/ 0 60000 65536"/>
              <a:gd name="T10" fmla="*/ 0 60000 65536"/>
              <a:gd name="T11" fmla="*/ 0 60000 65536"/>
              <a:gd name="T12" fmla="*/ 0 w 1777"/>
              <a:gd name="T13" fmla="*/ 0 h 577"/>
              <a:gd name="T14" fmla="*/ 1777 w 1777"/>
              <a:gd name="T15" fmla="*/ 577 h 57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77" h="577">
                <a:moveTo>
                  <a:pt x="0" y="576"/>
                </a:moveTo>
                <a:lnTo>
                  <a:pt x="0" y="0"/>
                </a:lnTo>
                <a:lnTo>
                  <a:pt x="1776" y="0"/>
                </a:lnTo>
                <a:lnTo>
                  <a:pt x="1776" y="576"/>
                </a:lnTo>
              </a:path>
            </a:pathLst>
          </a:custGeom>
          <a:noFill/>
          <a:ln w="25400" cap="rnd">
            <a:solidFill>
              <a:srgbClr val="808000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pPr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8451" name="Freeform 20"/>
          <p:cNvSpPr>
            <a:spLocks/>
          </p:cNvSpPr>
          <p:nvPr/>
        </p:nvSpPr>
        <p:spPr bwMode="auto">
          <a:xfrm>
            <a:off x="5029200" y="4800600"/>
            <a:ext cx="2363788" cy="534988"/>
          </a:xfrm>
          <a:custGeom>
            <a:avLst/>
            <a:gdLst>
              <a:gd name="T0" fmla="*/ 1488 w 1489"/>
              <a:gd name="T1" fmla="*/ 0 h 337"/>
              <a:gd name="T2" fmla="*/ 1488 w 1489"/>
              <a:gd name="T3" fmla="*/ 144 h 337"/>
              <a:gd name="T4" fmla="*/ 0 w 1489"/>
              <a:gd name="T5" fmla="*/ 144 h 337"/>
              <a:gd name="T6" fmla="*/ 0 w 1489"/>
              <a:gd name="T7" fmla="*/ 336 h 337"/>
              <a:gd name="T8" fmla="*/ 0 60000 65536"/>
              <a:gd name="T9" fmla="*/ 0 60000 65536"/>
              <a:gd name="T10" fmla="*/ 0 60000 65536"/>
              <a:gd name="T11" fmla="*/ 0 60000 65536"/>
              <a:gd name="T12" fmla="*/ 0 w 1489"/>
              <a:gd name="T13" fmla="*/ 0 h 337"/>
              <a:gd name="T14" fmla="*/ 1489 w 1489"/>
              <a:gd name="T15" fmla="*/ 337 h 33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89" h="337">
                <a:moveTo>
                  <a:pt x="1488" y="0"/>
                </a:moveTo>
                <a:lnTo>
                  <a:pt x="1488" y="144"/>
                </a:lnTo>
                <a:lnTo>
                  <a:pt x="0" y="144"/>
                </a:lnTo>
                <a:lnTo>
                  <a:pt x="0" y="336"/>
                </a:lnTo>
              </a:path>
            </a:pathLst>
          </a:custGeom>
          <a:noFill/>
          <a:ln w="25400" cap="rnd">
            <a:solidFill>
              <a:srgbClr val="808000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pPr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8452" name="Freeform 21"/>
          <p:cNvSpPr>
            <a:spLocks/>
          </p:cNvSpPr>
          <p:nvPr/>
        </p:nvSpPr>
        <p:spPr bwMode="auto">
          <a:xfrm>
            <a:off x="1981200" y="1676400"/>
            <a:ext cx="1830388" cy="3963988"/>
          </a:xfrm>
          <a:custGeom>
            <a:avLst/>
            <a:gdLst>
              <a:gd name="T0" fmla="*/ 0 w 1153"/>
              <a:gd name="T1" fmla="*/ 2304 h 2497"/>
              <a:gd name="T2" fmla="*/ 0 w 1153"/>
              <a:gd name="T3" fmla="*/ 2496 h 2497"/>
              <a:gd name="T4" fmla="*/ 768 w 1153"/>
              <a:gd name="T5" fmla="*/ 2496 h 2497"/>
              <a:gd name="T6" fmla="*/ 768 w 1153"/>
              <a:gd name="T7" fmla="*/ 0 h 2497"/>
              <a:gd name="T8" fmla="*/ 1152 w 1153"/>
              <a:gd name="T9" fmla="*/ 0 h 249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53"/>
              <a:gd name="T16" fmla="*/ 0 h 2497"/>
              <a:gd name="T17" fmla="*/ 1153 w 1153"/>
              <a:gd name="T18" fmla="*/ 2497 h 249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53" h="2497">
                <a:moveTo>
                  <a:pt x="0" y="2304"/>
                </a:moveTo>
                <a:lnTo>
                  <a:pt x="0" y="2496"/>
                </a:lnTo>
                <a:lnTo>
                  <a:pt x="768" y="2496"/>
                </a:lnTo>
                <a:lnTo>
                  <a:pt x="768" y="0"/>
                </a:lnTo>
                <a:lnTo>
                  <a:pt x="1152" y="0"/>
                </a:lnTo>
              </a:path>
            </a:pathLst>
          </a:custGeom>
          <a:noFill/>
          <a:ln w="25400" cap="rnd">
            <a:solidFill>
              <a:srgbClr val="808000"/>
            </a:solidFill>
            <a:round/>
            <a:headEnd type="none" w="sm" len="sm"/>
            <a:tailEnd type="stealth" w="med" len="med"/>
          </a:ln>
        </p:spPr>
        <p:txBody>
          <a:bodyPr/>
          <a:lstStyle/>
          <a:p>
            <a:pPr eaLnBrk="1" hangingPunct="1"/>
            <a:endParaRPr lang="en-US" sz="2400">
              <a:latin typeface="Times New Roman" pitchFamily="18" charset="0"/>
            </a:endParaRPr>
          </a:p>
        </p:txBody>
      </p:sp>
      <p:sp>
        <p:nvSpPr>
          <p:cNvPr id="18453" name="Line 22"/>
          <p:cNvSpPr>
            <a:spLocks noChangeShapeType="1"/>
          </p:cNvSpPr>
          <p:nvPr/>
        </p:nvSpPr>
        <p:spPr bwMode="auto">
          <a:xfrm>
            <a:off x="611188" y="4292600"/>
            <a:ext cx="0" cy="1800225"/>
          </a:xfrm>
          <a:prstGeom prst="line">
            <a:avLst/>
          </a:prstGeom>
          <a:noFill/>
          <a:ln w="28575">
            <a:solidFill>
              <a:srgbClr val="808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54" name="Line 23"/>
          <p:cNvSpPr>
            <a:spLocks noChangeShapeType="1"/>
          </p:cNvSpPr>
          <p:nvPr/>
        </p:nvSpPr>
        <p:spPr bwMode="auto">
          <a:xfrm>
            <a:off x="4284663" y="3213100"/>
            <a:ext cx="0" cy="792163"/>
          </a:xfrm>
          <a:prstGeom prst="line">
            <a:avLst/>
          </a:prstGeom>
          <a:noFill/>
          <a:ln w="28575">
            <a:solidFill>
              <a:srgbClr val="8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55" name="AutoShape 24"/>
          <p:cNvSpPr>
            <a:spLocks noChangeArrowheads="1"/>
          </p:cNvSpPr>
          <p:nvPr/>
        </p:nvSpPr>
        <p:spPr bwMode="auto">
          <a:xfrm>
            <a:off x="3851275" y="1412875"/>
            <a:ext cx="1790700" cy="533400"/>
          </a:xfrm>
          <a:prstGeom prst="roundRect">
            <a:avLst>
              <a:gd name="adj" fmla="val 16657"/>
            </a:avLst>
          </a:prstGeom>
          <a:solidFill>
            <a:srgbClr val="008000"/>
          </a:solidFill>
          <a:ln w="25400">
            <a:solidFill>
              <a:schemeClr val="tx1"/>
            </a:solidFill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r>
              <a:rPr lang="en-US" sz="2400">
                <a:solidFill>
                  <a:schemeClr val="bg1"/>
                </a:solidFill>
                <a:latin typeface="Times New Roman" pitchFamily="18" charset="0"/>
              </a:rPr>
              <a:t>Pompa</a:t>
            </a:r>
          </a:p>
        </p:txBody>
      </p:sp>
      <p:sp>
        <p:nvSpPr>
          <p:cNvPr id="18456" name="Line 25"/>
          <p:cNvSpPr>
            <a:spLocks noChangeShapeType="1"/>
          </p:cNvSpPr>
          <p:nvPr/>
        </p:nvSpPr>
        <p:spPr bwMode="auto">
          <a:xfrm>
            <a:off x="4716463" y="1930400"/>
            <a:ext cx="0" cy="504825"/>
          </a:xfrm>
          <a:prstGeom prst="line">
            <a:avLst/>
          </a:prstGeom>
          <a:noFill/>
          <a:ln w="28575">
            <a:solidFill>
              <a:srgbClr val="808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57" name="Rectangle 28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0"/>
            <a:ext cx="7772400" cy="1143000"/>
          </a:xfrm>
        </p:spPr>
        <p:txBody>
          <a:bodyPr/>
          <a:lstStyle/>
          <a:p>
            <a:r>
              <a:rPr lang="en-US" b="1">
                <a:solidFill>
                  <a:schemeClr val="tx1"/>
                </a:solidFill>
              </a:rPr>
              <a:t>Sistem Pengelolaan Air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0"/>
            <a:ext cx="7772400" cy="1143000"/>
          </a:xfrm>
        </p:spPr>
        <p:txBody>
          <a:bodyPr/>
          <a:lstStyle/>
          <a:p>
            <a:r>
              <a:rPr lang="en-US" sz="3600"/>
              <a:t>Denah Produksi Pond Site PT. CP Bahari</a:t>
            </a:r>
          </a:p>
        </p:txBody>
      </p:sp>
      <p:pic>
        <p:nvPicPr>
          <p:cNvPr id="20483" name="Picture 4" descr="Copy of Peta"/>
          <p:cNvPicPr>
            <a:picLocks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1196975"/>
            <a:ext cx="7559675" cy="5472113"/>
          </a:xfrm>
          <a:noFill/>
          <a:ln>
            <a:solidFill>
              <a:srgbClr val="000000"/>
            </a:solidFill>
          </a:ln>
        </p:spPr>
      </p:pic>
      <p:sp>
        <p:nvSpPr>
          <p:cNvPr id="20484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04250" y="6524625"/>
            <a:ext cx="539750" cy="333375"/>
          </a:xfrm>
          <a:prstGeom prst="actionButtonBackPrevious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sz="2400">
              <a:latin typeface="Times New Roman" pitchFamily="18" charset="0"/>
            </a:endParaRPr>
          </a:p>
        </p:txBody>
      </p:sp>
      <p:pic>
        <p:nvPicPr>
          <p:cNvPr id="20485" name="Picture 8" descr="Adult shrimp"/>
          <p:cNvPicPr>
            <a:picLocks noChangeAspect="1" noChangeArrowheads="1"/>
          </p:cNvPicPr>
          <p:nvPr>
            <p:ph sz="half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8572500" y="6481763"/>
            <a:ext cx="571500" cy="376237"/>
          </a:xfrm>
          <a:noFill/>
        </p:spPr>
      </p:pic>
      <p:sp>
        <p:nvSpPr>
          <p:cNvPr id="20486" name="AutoShape 1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2813" y="6453188"/>
            <a:ext cx="611187" cy="404812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jARINGAN IRIGASI tAMBAK-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600"/>
            <a:ext cx="8382000" cy="6650038"/>
          </a:xfrm>
          <a:prstGeom prst="rect">
            <a:avLst/>
          </a:prstGeom>
          <a:noFill/>
        </p:spPr>
      </p:pic>
      <p:sp>
        <p:nvSpPr>
          <p:cNvPr id="21509" name="WordArt 5"/>
          <p:cNvSpPr>
            <a:spLocks noChangeArrowheads="1" noChangeShapeType="1" noTextEdit="1"/>
          </p:cNvSpPr>
          <p:nvPr/>
        </p:nvSpPr>
        <p:spPr bwMode="auto">
          <a:xfrm>
            <a:off x="2971800" y="6353175"/>
            <a:ext cx="4038600" cy="276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JARINGAN IRIGASI TAMBAK TEKNIS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lAY OUT SAL MASUK &amp; KELUAR-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76200"/>
            <a:ext cx="8382000" cy="6705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KEBUT AIR-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2400"/>
            <a:ext cx="8305800" cy="655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pERHIT VOL AIR TAMBK-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52400"/>
            <a:ext cx="7924800" cy="662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76200"/>
            <a:ext cx="5181600" cy="457200"/>
          </a:xfrm>
          <a:gradFill rotWithShape="0">
            <a:gsLst>
              <a:gs pos="0">
                <a:srgbClr val="66FF99"/>
              </a:gs>
              <a:gs pos="100000">
                <a:srgbClr val="66FF99">
                  <a:gamma/>
                  <a:tint val="33333"/>
                  <a:invGamma/>
                </a:srgbClr>
              </a:gs>
            </a:gsLst>
            <a:lin ang="5400000" scaled="1"/>
          </a:gradFill>
        </p:spPr>
        <p:txBody>
          <a:bodyPr/>
          <a:lstStyle/>
          <a:p>
            <a:r>
              <a:rPr lang="en-US" sz="2000" b="1">
                <a:solidFill>
                  <a:srgbClr val="CC9900"/>
                </a:solidFill>
              </a:rPr>
              <a:t>TEKNOLOGI BUDIDAYA UDANG</a:t>
            </a: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3175" y="-1793875"/>
            <a:ext cx="914400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n-US" sz="1100">
                <a:cs typeface="Arial" pitchFamily="34" charset="0"/>
              </a:rPr>
              <a:t> </a:t>
            </a:r>
            <a:endParaRPr lang="en-US" sz="1200" b="1">
              <a:cs typeface="Arial" pitchFamily="34" charset="0"/>
            </a:endParaRPr>
          </a:p>
          <a:p>
            <a:endParaRPr lang="en-US" sz="2400">
              <a:latin typeface="Times New Roman" pitchFamily="18" charset="0"/>
            </a:endParaRPr>
          </a:p>
        </p:txBody>
      </p:sp>
      <p:grpSp>
        <p:nvGrpSpPr>
          <p:cNvPr id="30724" name="Group 4"/>
          <p:cNvGrpSpPr>
            <a:grpSpLocks/>
          </p:cNvGrpSpPr>
          <p:nvPr/>
        </p:nvGrpSpPr>
        <p:grpSpPr bwMode="auto">
          <a:xfrm>
            <a:off x="0" y="0"/>
            <a:ext cx="9142413" cy="7924800"/>
            <a:chOff x="-3" y="391"/>
            <a:chExt cx="3479" cy="5689"/>
          </a:xfrm>
        </p:grpSpPr>
        <p:grpSp>
          <p:nvGrpSpPr>
            <p:cNvPr id="30725" name="Group 5"/>
            <p:cNvGrpSpPr>
              <a:grpSpLocks/>
            </p:cNvGrpSpPr>
            <p:nvPr/>
          </p:nvGrpSpPr>
          <p:grpSpPr bwMode="auto">
            <a:xfrm>
              <a:off x="0" y="394"/>
              <a:ext cx="3473" cy="5683"/>
              <a:chOff x="0" y="394"/>
              <a:chExt cx="3473" cy="5683"/>
            </a:xfrm>
          </p:grpSpPr>
          <p:grpSp>
            <p:nvGrpSpPr>
              <p:cNvPr id="30726" name="Group 6"/>
              <p:cNvGrpSpPr>
                <a:grpSpLocks/>
              </p:cNvGrpSpPr>
              <p:nvPr/>
            </p:nvGrpSpPr>
            <p:grpSpPr bwMode="auto">
              <a:xfrm>
                <a:off x="0" y="394"/>
                <a:ext cx="944" cy="374"/>
                <a:chOff x="0" y="394"/>
                <a:chExt cx="944" cy="374"/>
              </a:xfrm>
            </p:grpSpPr>
            <p:sp>
              <p:nvSpPr>
                <p:cNvPr id="30727" name="Rectangle 7"/>
                <p:cNvSpPr>
                  <a:spLocks noChangeArrowheads="1"/>
                </p:cNvSpPr>
                <p:nvPr/>
              </p:nvSpPr>
              <p:spPr bwMode="auto">
                <a:xfrm>
                  <a:off x="0" y="394"/>
                  <a:ext cx="944" cy="374"/>
                </a:xfrm>
                <a:prstGeom prst="rect">
                  <a:avLst/>
                </a:prstGeom>
                <a:solidFill>
                  <a:srgbClr val="E0E0E0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30728" name="Group 8"/>
                <p:cNvGrpSpPr>
                  <a:grpSpLocks/>
                </p:cNvGrpSpPr>
                <p:nvPr/>
              </p:nvGrpSpPr>
              <p:grpSpPr bwMode="auto">
                <a:xfrm>
                  <a:off x="0" y="394"/>
                  <a:ext cx="944" cy="374"/>
                  <a:chOff x="0" y="394"/>
                  <a:chExt cx="944" cy="374"/>
                </a:xfrm>
              </p:grpSpPr>
              <p:sp>
                <p:nvSpPr>
                  <p:cNvPr id="30729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394"/>
                    <a:ext cx="858" cy="374"/>
                  </a:xfrm>
                  <a:prstGeom prst="rect">
                    <a:avLst/>
                  </a:prstGeom>
                  <a:solidFill>
                    <a:srgbClr val="E0E0E0"/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algn="just"/>
                    <a:r>
                      <a:rPr lang="en-US" sz="900" b="1">
                        <a:cs typeface="Arial" pitchFamily="34" charset="0"/>
                      </a:rPr>
                      <a:t>Uraian</a:t>
                    </a:r>
                    <a:endParaRPr lang="en-US" sz="1200" b="1">
                      <a:cs typeface="Arial" pitchFamily="34" charset="0"/>
                    </a:endParaRPr>
                  </a:p>
                  <a:p>
                    <a:pPr algn="just"/>
                    <a:endParaRPr lang="en-US" sz="2400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30730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94"/>
                    <a:ext cx="944" cy="37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30731" name="Group 11"/>
              <p:cNvGrpSpPr>
                <a:grpSpLocks/>
              </p:cNvGrpSpPr>
              <p:nvPr/>
            </p:nvGrpSpPr>
            <p:grpSpPr bwMode="auto">
              <a:xfrm>
                <a:off x="944" y="394"/>
                <a:ext cx="2529" cy="374"/>
                <a:chOff x="944" y="394"/>
                <a:chExt cx="2529" cy="374"/>
              </a:xfrm>
            </p:grpSpPr>
            <p:sp>
              <p:nvSpPr>
                <p:cNvPr id="30732" name="Rectangle 12"/>
                <p:cNvSpPr>
                  <a:spLocks noChangeArrowheads="1"/>
                </p:cNvSpPr>
                <p:nvPr/>
              </p:nvSpPr>
              <p:spPr bwMode="auto">
                <a:xfrm>
                  <a:off x="944" y="394"/>
                  <a:ext cx="2529" cy="374"/>
                </a:xfrm>
                <a:prstGeom prst="rect">
                  <a:avLst/>
                </a:prstGeom>
                <a:solidFill>
                  <a:srgbClr val="E0E0E0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30733" name="Group 13"/>
                <p:cNvGrpSpPr>
                  <a:grpSpLocks/>
                </p:cNvGrpSpPr>
                <p:nvPr/>
              </p:nvGrpSpPr>
              <p:grpSpPr bwMode="auto">
                <a:xfrm>
                  <a:off x="944" y="394"/>
                  <a:ext cx="2529" cy="374"/>
                  <a:chOff x="944" y="394"/>
                  <a:chExt cx="2529" cy="374"/>
                </a:xfrm>
              </p:grpSpPr>
              <p:sp>
                <p:nvSpPr>
                  <p:cNvPr id="30734" name="Rectangle 14"/>
                  <p:cNvSpPr>
                    <a:spLocks noChangeArrowheads="1"/>
                  </p:cNvSpPr>
                  <p:nvPr/>
                </p:nvSpPr>
                <p:spPr bwMode="auto">
                  <a:xfrm>
                    <a:off x="987" y="394"/>
                    <a:ext cx="2443" cy="374"/>
                  </a:xfrm>
                  <a:prstGeom prst="rect">
                    <a:avLst/>
                  </a:prstGeom>
                  <a:solidFill>
                    <a:srgbClr val="E0E0E0"/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algn="just"/>
                    <a:r>
                      <a:rPr lang="en-US" sz="900" b="1">
                        <a:cs typeface="Arial" pitchFamily="34" charset="0"/>
                      </a:rPr>
                      <a:t>Teknologi Budidaya</a:t>
                    </a:r>
                    <a:endParaRPr lang="en-US" sz="1200" b="1">
                      <a:cs typeface="Arial" pitchFamily="34" charset="0"/>
                    </a:endParaRPr>
                  </a:p>
                  <a:p>
                    <a:pPr algn="just"/>
                    <a:endParaRPr lang="en-US" sz="2400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30735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944" y="394"/>
                    <a:ext cx="2529" cy="37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30736" name="Group 16"/>
              <p:cNvGrpSpPr>
                <a:grpSpLocks/>
              </p:cNvGrpSpPr>
              <p:nvPr/>
            </p:nvGrpSpPr>
            <p:grpSpPr bwMode="auto">
              <a:xfrm>
                <a:off x="0" y="768"/>
                <a:ext cx="944" cy="403"/>
                <a:chOff x="0" y="768"/>
                <a:chExt cx="944" cy="403"/>
              </a:xfrm>
            </p:grpSpPr>
            <p:sp>
              <p:nvSpPr>
                <p:cNvPr id="30737" name="Rectangle 17"/>
                <p:cNvSpPr>
                  <a:spLocks noChangeArrowheads="1"/>
                </p:cNvSpPr>
                <p:nvPr/>
              </p:nvSpPr>
              <p:spPr bwMode="auto">
                <a:xfrm>
                  <a:off x="43" y="768"/>
                  <a:ext cx="858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lang="en-US" sz="1200" b="1">
                      <a:cs typeface="Arial" pitchFamily="34" charset="0"/>
                    </a:rPr>
                    <a:t> </a:t>
                  </a:r>
                </a:p>
                <a:p>
                  <a:pPr algn="just"/>
                  <a:endParaRPr lang="en-US" sz="2400">
                    <a:latin typeface="Times New Roman" pitchFamily="18" charset="0"/>
                  </a:endParaRPr>
                </a:p>
              </p:txBody>
            </p:sp>
            <p:sp>
              <p:nvSpPr>
                <p:cNvPr id="30738" name="Rectangle 18"/>
                <p:cNvSpPr>
                  <a:spLocks noChangeArrowheads="1"/>
                </p:cNvSpPr>
                <p:nvPr/>
              </p:nvSpPr>
              <p:spPr bwMode="auto">
                <a:xfrm>
                  <a:off x="0" y="768"/>
                  <a:ext cx="944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0739" name="Group 19"/>
              <p:cNvGrpSpPr>
                <a:grpSpLocks/>
              </p:cNvGrpSpPr>
              <p:nvPr/>
            </p:nvGrpSpPr>
            <p:grpSpPr bwMode="auto">
              <a:xfrm>
                <a:off x="944" y="768"/>
                <a:ext cx="843" cy="403"/>
                <a:chOff x="944" y="768"/>
                <a:chExt cx="843" cy="403"/>
              </a:xfrm>
            </p:grpSpPr>
            <p:sp>
              <p:nvSpPr>
                <p:cNvPr id="30740" name="Rectangle 20"/>
                <p:cNvSpPr>
                  <a:spLocks noChangeArrowheads="1"/>
                </p:cNvSpPr>
                <p:nvPr/>
              </p:nvSpPr>
              <p:spPr bwMode="auto">
                <a:xfrm>
                  <a:off x="987" y="768"/>
                  <a:ext cx="757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lang="en-US" sz="900">
                      <a:cs typeface="Arial" pitchFamily="34" charset="0"/>
                    </a:rPr>
                    <a:t>Tradisonal plus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endParaRPr lang="en-US" sz="2400">
                    <a:latin typeface="Times New Roman" pitchFamily="18" charset="0"/>
                  </a:endParaRPr>
                </a:p>
              </p:txBody>
            </p:sp>
            <p:sp>
              <p:nvSpPr>
                <p:cNvPr id="30741" name="Rectangle 21"/>
                <p:cNvSpPr>
                  <a:spLocks noChangeArrowheads="1"/>
                </p:cNvSpPr>
                <p:nvPr/>
              </p:nvSpPr>
              <p:spPr bwMode="auto">
                <a:xfrm>
                  <a:off x="944" y="768"/>
                  <a:ext cx="843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0742" name="Group 22"/>
              <p:cNvGrpSpPr>
                <a:grpSpLocks/>
              </p:cNvGrpSpPr>
              <p:nvPr/>
            </p:nvGrpSpPr>
            <p:grpSpPr bwMode="auto">
              <a:xfrm>
                <a:off x="1787" y="768"/>
                <a:ext cx="843" cy="403"/>
                <a:chOff x="1787" y="768"/>
                <a:chExt cx="843" cy="403"/>
              </a:xfrm>
            </p:grpSpPr>
            <p:sp>
              <p:nvSpPr>
                <p:cNvPr id="30743" name="Rectangle 23"/>
                <p:cNvSpPr>
                  <a:spLocks noChangeArrowheads="1"/>
                </p:cNvSpPr>
                <p:nvPr/>
              </p:nvSpPr>
              <p:spPr bwMode="auto">
                <a:xfrm>
                  <a:off x="1830" y="768"/>
                  <a:ext cx="757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lang="en-US" sz="900">
                      <a:cs typeface="Arial" pitchFamily="34" charset="0"/>
                    </a:rPr>
                    <a:t>Semi intensif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endParaRPr lang="en-US" sz="2400">
                    <a:latin typeface="Times New Roman" pitchFamily="18" charset="0"/>
                  </a:endParaRPr>
                </a:p>
              </p:txBody>
            </p:sp>
            <p:sp>
              <p:nvSpPr>
                <p:cNvPr id="30744" name="Rectangle 24"/>
                <p:cNvSpPr>
                  <a:spLocks noChangeArrowheads="1"/>
                </p:cNvSpPr>
                <p:nvPr/>
              </p:nvSpPr>
              <p:spPr bwMode="auto">
                <a:xfrm>
                  <a:off x="1787" y="768"/>
                  <a:ext cx="843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0745" name="Group 25"/>
              <p:cNvGrpSpPr>
                <a:grpSpLocks/>
              </p:cNvGrpSpPr>
              <p:nvPr/>
            </p:nvGrpSpPr>
            <p:grpSpPr bwMode="auto">
              <a:xfrm>
                <a:off x="2630" y="768"/>
                <a:ext cx="843" cy="403"/>
                <a:chOff x="2630" y="768"/>
                <a:chExt cx="843" cy="403"/>
              </a:xfrm>
            </p:grpSpPr>
            <p:sp>
              <p:nvSpPr>
                <p:cNvPr id="30746" name="Rectangle 26"/>
                <p:cNvSpPr>
                  <a:spLocks noChangeArrowheads="1"/>
                </p:cNvSpPr>
                <p:nvPr/>
              </p:nvSpPr>
              <p:spPr bwMode="auto">
                <a:xfrm>
                  <a:off x="2673" y="768"/>
                  <a:ext cx="757" cy="40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lang="en-US" sz="900">
                      <a:cs typeface="Arial" pitchFamily="34" charset="0"/>
                    </a:rPr>
                    <a:t>Intensif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endParaRPr lang="en-US" sz="2400">
                    <a:latin typeface="Times New Roman" pitchFamily="18" charset="0"/>
                  </a:endParaRPr>
                </a:p>
              </p:txBody>
            </p:sp>
            <p:sp>
              <p:nvSpPr>
                <p:cNvPr id="30747" name="Rectangle 27"/>
                <p:cNvSpPr>
                  <a:spLocks noChangeArrowheads="1"/>
                </p:cNvSpPr>
                <p:nvPr/>
              </p:nvSpPr>
              <p:spPr bwMode="auto">
                <a:xfrm>
                  <a:off x="2630" y="768"/>
                  <a:ext cx="843" cy="40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0748" name="Group 28"/>
              <p:cNvGrpSpPr>
                <a:grpSpLocks/>
              </p:cNvGrpSpPr>
              <p:nvPr/>
            </p:nvGrpSpPr>
            <p:grpSpPr bwMode="auto">
              <a:xfrm>
                <a:off x="0" y="1171"/>
                <a:ext cx="944" cy="1320"/>
                <a:chOff x="0" y="1171"/>
                <a:chExt cx="944" cy="1320"/>
              </a:xfrm>
            </p:grpSpPr>
            <p:sp>
              <p:nvSpPr>
                <p:cNvPr id="30749" name="Rectangle 29"/>
                <p:cNvSpPr>
                  <a:spLocks noChangeArrowheads="1"/>
                </p:cNvSpPr>
                <p:nvPr/>
              </p:nvSpPr>
              <p:spPr bwMode="auto">
                <a:xfrm>
                  <a:off x="43" y="1171"/>
                  <a:ext cx="858" cy="13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lang="en-US" sz="900">
                      <a:cs typeface="Arial" pitchFamily="34" charset="0"/>
                    </a:rPr>
                    <a:t>A.Kondisi Fisik: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   -Bentuk petak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   -Konstruksi petak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  -Caren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  -Sistem irigasi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  -Kedalaman air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  -Peralatan analisa air dan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   tanah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  -Pompa air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  -Kincir air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endParaRPr lang="en-US" sz="2400">
                    <a:latin typeface="Times New Roman" pitchFamily="18" charset="0"/>
                  </a:endParaRPr>
                </a:p>
              </p:txBody>
            </p:sp>
            <p:sp>
              <p:nvSpPr>
                <p:cNvPr id="30750" name="Rectangle 30"/>
                <p:cNvSpPr>
                  <a:spLocks noChangeArrowheads="1"/>
                </p:cNvSpPr>
                <p:nvPr/>
              </p:nvSpPr>
              <p:spPr bwMode="auto">
                <a:xfrm>
                  <a:off x="0" y="1171"/>
                  <a:ext cx="944" cy="132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0751" name="Group 31"/>
              <p:cNvGrpSpPr>
                <a:grpSpLocks/>
              </p:cNvGrpSpPr>
              <p:nvPr/>
            </p:nvGrpSpPr>
            <p:grpSpPr bwMode="auto">
              <a:xfrm>
                <a:off x="944" y="1171"/>
                <a:ext cx="843" cy="1320"/>
                <a:chOff x="944" y="1171"/>
                <a:chExt cx="843" cy="1320"/>
              </a:xfrm>
            </p:grpSpPr>
            <p:sp>
              <p:nvSpPr>
                <p:cNvPr id="30752" name="Rectangle 32"/>
                <p:cNvSpPr>
                  <a:spLocks noChangeArrowheads="1"/>
                </p:cNvSpPr>
                <p:nvPr/>
              </p:nvSpPr>
              <p:spPr bwMode="auto">
                <a:xfrm>
                  <a:off x="987" y="1171"/>
                  <a:ext cx="757" cy="13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Segi panjang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Dilapis plastik-ijuk-anyaman bambu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Ada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Pasang surut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70 cm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Tidak ada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Tidak ada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Tidak ada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endParaRPr lang="en-US" sz="2400">
                    <a:latin typeface="Times New Roman" pitchFamily="18" charset="0"/>
                  </a:endParaRPr>
                </a:p>
              </p:txBody>
            </p:sp>
            <p:sp>
              <p:nvSpPr>
                <p:cNvPr id="30753" name="Rectangle 33"/>
                <p:cNvSpPr>
                  <a:spLocks noChangeArrowheads="1"/>
                </p:cNvSpPr>
                <p:nvPr/>
              </p:nvSpPr>
              <p:spPr bwMode="auto">
                <a:xfrm>
                  <a:off x="944" y="1171"/>
                  <a:ext cx="843" cy="132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0754" name="Group 34"/>
              <p:cNvGrpSpPr>
                <a:grpSpLocks/>
              </p:cNvGrpSpPr>
              <p:nvPr/>
            </p:nvGrpSpPr>
            <p:grpSpPr bwMode="auto">
              <a:xfrm>
                <a:off x="1787" y="1171"/>
                <a:ext cx="843" cy="1320"/>
                <a:chOff x="1787" y="1171"/>
                <a:chExt cx="843" cy="1320"/>
              </a:xfrm>
            </p:grpSpPr>
            <p:sp>
              <p:nvSpPr>
                <p:cNvPr id="30755" name="Rectangle 35"/>
                <p:cNvSpPr>
                  <a:spLocks noChangeArrowheads="1"/>
                </p:cNvSpPr>
                <p:nvPr/>
              </p:nvSpPr>
              <p:spPr bwMode="auto">
                <a:xfrm>
                  <a:off x="1830" y="1171"/>
                  <a:ext cx="757" cy="13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Segi panjang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Biocrete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Ada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Pasang surut + Pompa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100 cm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Diperlukan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Diperlukan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2 – 4 buah per Ha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endParaRPr lang="en-US" sz="2400">
                    <a:latin typeface="Times New Roman" pitchFamily="18" charset="0"/>
                  </a:endParaRPr>
                </a:p>
              </p:txBody>
            </p:sp>
            <p:sp>
              <p:nvSpPr>
                <p:cNvPr id="30756" name="Rectangle 36"/>
                <p:cNvSpPr>
                  <a:spLocks noChangeArrowheads="1"/>
                </p:cNvSpPr>
                <p:nvPr/>
              </p:nvSpPr>
              <p:spPr bwMode="auto">
                <a:xfrm>
                  <a:off x="1787" y="1171"/>
                  <a:ext cx="843" cy="132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0757" name="Group 37"/>
              <p:cNvGrpSpPr>
                <a:grpSpLocks/>
              </p:cNvGrpSpPr>
              <p:nvPr/>
            </p:nvGrpSpPr>
            <p:grpSpPr bwMode="auto">
              <a:xfrm>
                <a:off x="2630" y="1171"/>
                <a:ext cx="843" cy="1320"/>
                <a:chOff x="2630" y="1171"/>
                <a:chExt cx="843" cy="1320"/>
              </a:xfrm>
            </p:grpSpPr>
            <p:sp>
              <p:nvSpPr>
                <p:cNvPr id="30758" name="Rectangle 38"/>
                <p:cNvSpPr>
                  <a:spLocks noChangeArrowheads="1"/>
                </p:cNvSpPr>
                <p:nvPr/>
              </p:nvSpPr>
              <p:spPr bwMode="auto">
                <a:xfrm>
                  <a:off x="2673" y="1171"/>
                  <a:ext cx="757" cy="13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Segi panjang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Biocrete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Ada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Pompa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  <a:sym typeface="Symbol" pitchFamily="18" charset="2"/>
                    </a:rPr>
                    <a:t></a:t>
                  </a:r>
                  <a:r>
                    <a:rPr lang="en-US" sz="900">
                      <a:cs typeface="Arial" pitchFamily="34" charset="0"/>
                    </a:rPr>
                    <a:t> 120 cm</a:t>
                  </a:r>
                  <a:endParaRPr lang="en-US" sz="1200" b="1">
                    <a:cs typeface="Arial" pitchFamily="34" charset="0"/>
                    <a:sym typeface="Symbol" pitchFamily="18" charset="2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  <a:sym typeface="Symbol" pitchFamily="18" charset="2"/>
                    </a:rPr>
                    <a:t>Mutlak ada</a:t>
                  </a:r>
                  <a:endParaRPr lang="en-US" sz="1200" b="1">
                    <a:cs typeface="Arial" pitchFamily="34" charset="0"/>
                    <a:sym typeface="Symbol" pitchFamily="18" charset="2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  <a:sym typeface="Symbol" pitchFamily="18" charset="2"/>
                    </a:rPr>
                    <a:t> </a:t>
                  </a:r>
                  <a:endParaRPr lang="en-US" sz="1200" b="1">
                    <a:cs typeface="Arial" pitchFamily="34" charset="0"/>
                    <a:sym typeface="Symbol" pitchFamily="18" charset="2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  <a:sym typeface="Symbol" pitchFamily="18" charset="2"/>
                    </a:rPr>
                    <a:t>Mutlak diperlukan</a:t>
                  </a:r>
                  <a:endParaRPr lang="en-US" sz="1200" b="1">
                    <a:cs typeface="Arial" pitchFamily="34" charset="0"/>
                    <a:sym typeface="Symbol" pitchFamily="18" charset="2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  <a:sym typeface="Symbol" pitchFamily="18" charset="2"/>
                    </a:rPr>
                    <a:t>2 – 10 buah per Ha</a:t>
                  </a:r>
                  <a:endParaRPr lang="en-US" sz="1200" b="1">
                    <a:cs typeface="Arial" pitchFamily="34" charset="0"/>
                    <a:sym typeface="Symbol" pitchFamily="18" charset="2"/>
                  </a:endParaRPr>
                </a:p>
                <a:p>
                  <a:pPr algn="just"/>
                  <a:endParaRPr lang="en-US" sz="900">
                    <a:cs typeface="Arial" pitchFamily="34" charset="0"/>
                    <a:sym typeface="Symbol" pitchFamily="18" charset="2"/>
                  </a:endParaRPr>
                </a:p>
              </p:txBody>
            </p:sp>
            <p:sp>
              <p:nvSpPr>
                <p:cNvPr id="30759" name="Rectangle 39"/>
                <p:cNvSpPr>
                  <a:spLocks noChangeArrowheads="1"/>
                </p:cNvSpPr>
                <p:nvPr/>
              </p:nvSpPr>
              <p:spPr bwMode="auto">
                <a:xfrm>
                  <a:off x="2630" y="1171"/>
                  <a:ext cx="843" cy="1320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0760" name="Group 40"/>
              <p:cNvGrpSpPr>
                <a:grpSpLocks/>
              </p:cNvGrpSpPr>
              <p:nvPr/>
            </p:nvGrpSpPr>
            <p:grpSpPr bwMode="auto">
              <a:xfrm>
                <a:off x="0" y="2491"/>
                <a:ext cx="944" cy="2868"/>
                <a:chOff x="0" y="2491"/>
                <a:chExt cx="944" cy="2868"/>
              </a:xfrm>
            </p:grpSpPr>
            <p:sp>
              <p:nvSpPr>
                <p:cNvPr id="30761" name="Rectangle 41"/>
                <p:cNvSpPr>
                  <a:spLocks noChangeArrowheads="1"/>
                </p:cNvSpPr>
                <p:nvPr/>
              </p:nvSpPr>
              <p:spPr bwMode="auto">
                <a:xfrm>
                  <a:off x="43" y="2491"/>
                  <a:ext cx="858" cy="28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cs typeface="Arial" pitchFamily="34" charset="0"/>
                    </a:rPr>
                    <a:t>B.Manajemen Budidaya :</a:t>
                  </a:r>
                  <a:endParaRPr lang="en-US" sz="1200" b="1">
                    <a:cs typeface="Arial" pitchFamily="34" charset="0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cs typeface="Arial" pitchFamily="34" charset="0"/>
                    </a:rPr>
                    <a:t> 1.Lahan :</a:t>
                  </a:r>
                  <a:endParaRPr lang="en-US" sz="1200" b="1">
                    <a:cs typeface="Arial" pitchFamily="34" charset="0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cs typeface="Arial" pitchFamily="34" charset="0"/>
                    </a:rPr>
                    <a:t>   -Pengeringan dan</a:t>
                  </a:r>
                  <a:endParaRPr lang="en-US" sz="1200" b="1">
                    <a:cs typeface="Arial" pitchFamily="34" charset="0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cs typeface="Arial" pitchFamily="34" charset="0"/>
                    </a:rPr>
                    <a:t>    pengolahan lahan</a:t>
                  </a:r>
                  <a:endParaRPr lang="en-US" sz="1200" b="1">
                    <a:cs typeface="Arial" pitchFamily="34" charset="0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cs typeface="Arial" pitchFamily="34" charset="0"/>
                    </a:rPr>
                    <a:t>   -Pengapuran</a:t>
                  </a:r>
                  <a:endParaRPr lang="en-US" sz="1200" b="1">
                    <a:cs typeface="Arial" pitchFamily="34" charset="0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cs typeface="Arial" pitchFamily="34" charset="0"/>
                    </a:rPr>
                    <a:t> 2.Pemberantasan hama :</a:t>
                  </a:r>
                  <a:endParaRPr lang="en-US" sz="1200" b="1">
                    <a:cs typeface="Arial" pitchFamily="34" charset="0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cs typeface="Arial" pitchFamily="34" charset="0"/>
                    </a:rPr>
                    <a:t>   -Saponin </a:t>
                  </a:r>
                  <a:endParaRPr lang="en-US" sz="1200" b="1">
                    <a:cs typeface="Arial" pitchFamily="34" charset="0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cs typeface="Arial" pitchFamily="34" charset="0"/>
                    </a:rPr>
                    <a:t>   -Derris</a:t>
                  </a:r>
                  <a:endParaRPr lang="en-US" sz="1200" b="1">
                    <a:cs typeface="Arial" pitchFamily="34" charset="0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cs typeface="Arial" pitchFamily="34" charset="0"/>
                    </a:rPr>
                    <a:t> 3.Pemupukan :</a:t>
                  </a:r>
                  <a:endParaRPr lang="en-US" sz="1200" b="1">
                    <a:cs typeface="Arial" pitchFamily="34" charset="0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cs typeface="Arial" pitchFamily="34" charset="0"/>
                    </a:rPr>
                    <a:t>   -Urea</a:t>
                  </a:r>
                  <a:endParaRPr lang="en-US" sz="1200" b="1">
                    <a:cs typeface="Arial" pitchFamily="34" charset="0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cs typeface="Arial" pitchFamily="34" charset="0"/>
                    </a:rPr>
                    <a:t>   -TSP</a:t>
                  </a:r>
                  <a:endParaRPr lang="en-US" sz="1200" b="1">
                    <a:cs typeface="Arial" pitchFamily="34" charset="0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cs typeface="Arial" pitchFamily="34" charset="0"/>
                    </a:rPr>
                    <a:t>   -Organik</a:t>
                  </a:r>
                  <a:endParaRPr lang="en-US" sz="1200" b="1">
                    <a:cs typeface="Arial" pitchFamily="34" charset="0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cs typeface="Arial" pitchFamily="34" charset="0"/>
                    </a:rPr>
                    <a:t> 4.Benur :</a:t>
                  </a:r>
                  <a:endParaRPr lang="en-US" sz="1200" b="1">
                    <a:cs typeface="Arial" pitchFamily="34" charset="0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cs typeface="Arial" pitchFamily="34" charset="0"/>
                    </a:rPr>
                    <a:t>   -Ukuran</a:t>
                  </a:r>
                  <a:endParaRPr lang="en-US" sz="1200" b="1">
                    <a:cs typeface="Arial" pitchFamily="34" charset="0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cs typeface="Arial" pitchFamily="34" charset="0"/>
                    </a:rPr>
                    <a:t>   -Kepadatan</a:t>
                  </a:r>
                  <a:endParaRPr lang="en-US" sz="1200" b="1">
                    <a:cs typeface="Arial" pitchFamily="34" charset="0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cs typeface="Arial" pitchFamily="34" charset="0"/>
                    </a:rPr>
                    <a:t> 5.Pergantian air :</a:t>
                  </a:r>
                  <a:endParaRPr lang="en-US" sz="1200" b="1">
                    <a:cs typeface="Arial" pitchFamily="34" charset="0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cs typeface="Arial" pitchFamily="34" charset="0"/>
                    </a:rPr>
                    <a:t>   -Umur </a:t>
                  </a:r>
                  <a:r>
                    <a:rPr lang="en-US" sz="900">
                      <a:cs typeface="Arial" pitchFamily="34" charset="0"/>
                      <a:sym typeface="Symbol" pitchFamily="18" charset="2"/>
                    </a:rPr>
                    <a:t></a:t>
                  </a:r>
                  <a:r>
                    <a:rPr lang="en-US" sz="900">
                      <a:cs typeface="Arial" pitchFamily="34" charset="0"/>
                    </a:rPr>
                    <a:t> 2 bulan </a:t>
                  </a:r>
                  <a:endParaRPr lang="en-US" sz="1200" b="1">
                    <a:cs typeface="Arial" pitchFamily="34" charset="0"/>
                    <a:sym typeface="Symbol" pitchFamily="18" charset="2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latin typeface="Times New Roman" pitchFamily="18" charset="0"/>
                      <a:cs typeface="Times New Roman" pitchFamily="18" charset="0"/>
                      <a:sym typeface="Symbol" pitchFamily="18" charset="2"/>
                    </a:rPr>
                    <a:t>-</a:t>
                  </a:r>
                  <a:r>
                    <a:rPr lang="en-US" sz="700">
                      <a:latin typeface="Arial"/>
                      <a:cs typeface="Times New Roman" pitchFamily="18" charset="0"/>
                      <a:sym typeface="Symbol" pitchFamily="18" charset="2"/>
                    </a:rPr>
                    <a:t>         </a:t>
                  </a:r>
                  <a:r>
                    <a:rPr lang="en-US" sz="700">
                      <a:latin typeface="Times New Roman" pitchFamily="18" charset="0"/>
                      <a:cs typeface="Times New Roman" pitchFamily="18" charset="0"/>
                      <a:sym typeface="Symbol" pitchFamily="18" charset="2"/>
                    </a:rPr>
                    <a:t> </a:t>
                  </a:r>
                  <a:r>
                    <a:rPr lang="en-US" sz="900">
                      <a:cs typeface="Arial" pitchFamily="34" charset="0"/>
                      <a:sym typeface="Symbol" pitchFamily="18" charset="2"/>
                    </a:rPr>
                    <a:t>2 – 3 bulan</a:t>
                  </a:r>
                  <a:endParaRPr lang="en-US" sz="1200" b="1">
                    <a:cs typeface="Arial" pitchFamily="34" charset="0"/>
                    <a:sym typeface="Symbol" pitchFamily="18" charset="2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latin typeface="Times New Roman" pitchFamily="18" charset="0"/>
                      <a:cs typeface="Times New Roman" pitchFamily="18" charset="0"/>
                      <a:sym typeface="Symbol" pitchFamily="18" charset="2"/>
                    </a:rPr>
                    <a:t>-</a:t>
                  </a:r>
                  <a:r>
                    <a:rPr lang="en-US" sz="700">
                      <a:latin typeface="Arial"/>
                      <a:cs typeface="Times New Roman" pitchFamily="18" charset="0"/>
                      <a:sym typeface="Symbol" pitchFamily="18" charset="2"/>
                    </a:rPr>
                    <a:t>         </a:t>
                  </a:r>
                  <a:r>
                    <a:rPr lang="en-US" sz="700">
                      <a:latin typeface="Times New Roman" pitchFamily="18" charset="0"/>
                      <a:cs typeface="Times New Roman" pitchFamily="18" charset="0"/>
                      <a:sym typeface="Symbol" pitchFamily="18" charset="2"/>
                    </a:rPr>
                    <a:t> </a:t>
                  </a:r>
                  <a:r>
                    <a:rPr lang="en-US" sz="900">
                      <a:cs typeface="Arial" pitchFamily="34" charset="0"/>
                      <a:sym typeface="Symbol" pitchFamily="18" charset="2"/>
                    </a:rPr>
                    <a:t>3 – 4 bulan</a:t>
                  </a:r>
                  <a:endParaRPr lang="en-US" sz="1200" b="1">
                    <a:cs typeface="Arial" pitchFamily="34" charset="0"/>
                    <a:sym typeface="Symbol" pitchFamily="18" charset="2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cs typeface="Arial" pitchFamily="34" charset="0"/>
                      <a:sym typeface="Symbol" pitchFamily="18" charset="2"/>
                    </a:rPr>
                    <a:t> 6.Aerasi</a:t>
                  </a:r>
                  <a:endParaRPr lang="en-US" sz="1200" b="1">
                    <a:cs typeface="Arial" pitchFamily="34" charset="0"/>
                    <a:sym typeface="Symbol" pitchFamily="18" charset="2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cs typeface="Arial" pitchFamily="34" charset="0"/>
                      <a:sym typeface="Symbol" pitchFamily="18" charset="2"/>
                    </a:rPr>
                    <a:t> 7.Pakan :</a:t>
                  </a:r>
                  <a:endParaRPr lang="en-US" sz="1200" b="1">
                    <a:cs typeface="Arial" pitchFamily="34" charset="0"/>
                    <a:sym typeface="Symbol" pitchFamily="18" charset="2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cs typeface="Arial" pitchFamily="34" charset="0"/>
                      <a:sym typeface="Symbol" pitchFamily="18" charset="2"/>
                    </a:rPr>
                    <a:t>    -Jenis</a:t>
                  </a:r>
                  <a:endParaRPr lang="en-US" sz="1200" b="1">
                    <a:cs typeface="Arial" pitchFamily="34" charset="0"/>
                    <a:sym typeface="Symbol" pitchFamily="18" charset="2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cs typeface="Arial" pitchFamily="34" charset="0"/>
                      <a:sym typeface="Symbol" pitchFamily="18" charset="2"/>
                    </a:rPr>
                    <a:t>    -Frekuensi</a:t>
                  </a:r>
                  <a:endParaRPr lang="en-US" sz="1200" b="1">
                    <a:cs typeface="Arial" pitchFamily="34" charset="0"/>
                    <a:sym typeface="Symbol" pitchFamily="18" charset="2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cs typeface="Arial" pitchFamily="34" charset="0"/>
                      <a:sym typeface="Symbol" pitchFamily="18" charset="2"/>
                    </a:rPr>
                    <a:t>    Jumlah :</a:t>
                  </a:r>
                  <a:endParaRPr lang="en-US" sz="1200" b="1">
                    <a:cs typeface="Arial" pitchFamily="34" charset="0"/>
                    <a:sym typeface="Symbol" pitchFamily="18" charset="2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cs typeface="Arial" pitchFamily="34" charset="0"/>
                      <a:sym typeface="Symbol" pitchFamily="18" charset="2"/>
                    </a:rPr>
                    <a:t>    -Berat 0,3 – 3 gr</a:t>
                  </a:r>
                  <a:endParaRPr lang="en-US" sz="1200" b="1">
                    <a:cs typeface="Arial" pitchFamily="34" charset="0"/>
                    <a:sym typeface="Symbol" pitchFamily="18" charset="2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cs typeface="Arial" pitchFamily="34" charset="0"/>
                      <a:sym typeface="Symbol" pitchFamily="18" charset="2"/>
                    </a:rPr>
                    <a:t>   -Berat 3 – 10 gr</a:t>
                  </a:r>
                  <a:endParaRPr lang="en-US" sz="1200" b="1">
                    <a:cs typeface="Arial" pitchFamily="34" charset="0"/>
                    <a:sym typeface="Symbol" pitchFamily="18" charset="2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cs typeface="Arial" pitchFamily="34" charset="0"/>
                      <a:sym typeface="Symbol" pitchFamily="18" charset="2"/>
                    </a:rPr>
                    <a:t>   -Berat 10 – 20 gr</a:t>
                  </a:r>
                  <a:endParaRPr lang="en-US" sz="1200" b="1">
                    <a:cs typeface="Arial" pitchFamily="34" charset="0"/>
                    <a:sym typeface="Symbol" pitchFamily="18" charset="2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r>
                    <a:rPr lang="en-US" sz="900">
                      <a:cs typeface="Arial" pitchFamily="34" charset="0"/>
                      <a:sym typeface="Symbol" pitchFamily="18" charset="2"/>
                    </a:rPr>
                    <a:t>   -Berat  </a:t>
                  </a:r>
                  <a:r>
                    <a:rPr lang="en-US" sz="900">
                      <a:cs typeface="Arial" pitchFamily="34" charset="0"/>
                    </a:rPr>
                    <a:t> 20 gr</a:t>
                  </a:r>
                  <a:endParaRPr lang="en-US" sz="1200" b="1">
                    <a:cs typeface="Arial" pitchFamily="34" charset="0"/>
                    <a:sym typeface="Symbol" pitchFamily="18" charset="2"/>
                  </a:endParaRPr>
                </a:p>
                <a:p>
                  <a:pPr indent="-228600" algn="just">
                    <a:tabLst>
                      <a:tab pos="314325" algn="l"/>
                    </a:tabLst>
                  </a:pPr>
                  <a:endParaRPr lang="en-US" sz="900">
                    <a:cs typeface="Arial" pitchFamily="34" charset="0"/>
                    <a:sym typeface="Symbol" pitchFamily="18" charset="2"/>
                  </a:endParaRPr>
                </a:p>
              </p:txBody>
            </p:sp>
            <p:sp>
              <p:nvSpPr>
                <p:cNvPr id="30762" name="Rectangle 42"/>
                <p:cNvSpPr>
                  <a:spLocks noChangeArrowheads="1"/>
                </p:cNvSpPr>
                <p:nvPr/>
              </p:nvSpPr>
              <p:spPr bwMode="auto">
                <a:xfrm>
                  <a:off x="0" y="2491"/>
                  <a:ext cx="944" cy="286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0763" name="Group 43"/>
              <p:cNvGrpSpPr>
                <a:grpSpLocks/>
              </p:cNvGrpSpPr>
              <p:nvPr/>
            </p:nvGrpSpPr>
            <p:grpSpPr bwMode="auto">
              <a:xfrm>
                <a:off x="944" y="2491"/>
                <a:ext cx="843" cy="2868"/>
                <a:chOff x="944" y="2491"/>
                <a:chExt cx="843" cy="2868"/>
              </a:xfrm>
            </p:grpSpPr>
            <p:sp>
              <p:nvSpPr>
                <p:cNvPr id="30764" name="Rectangle 44"/>
                <p:cNvSpPr>
                  <a:spLocks noChangeArrowheads="1"/>
                </p:cNvSpPr>
                <p:nvPr/>
              </p:nvSpPr>
              <p:spPr bwMode="auto">
                <a:xfrm>
                  <a:off x="987" y="2491"/>
                  <a:ext cx="757" cy="28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Sampai retak-retak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500 – 2000 kg/Ha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10 – 15 ppm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6 – 10 kg/Ha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75 kg/Ha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50 kg/Ha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1000 kg/Ha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PL 12-18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20.000 – 60.000 ek/Ha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-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2 – 3 % per hari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3 – 6 % per hari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Tidak ada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Alami + pakan tambahan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1 – 3 kali/hari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-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-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3 – 5 % bb/hari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2 – 3 % bb/hari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endParaRPr lang="en-US" sz="2400">
                    <a:latin typeface="Times New Roman" pitchFamily="18" charset="0"/>
                  </a:endParaRPr>
                </a:p>
              </p:txBody>
            </p:sp>
            <p:sp>
              <p:nvSpPr>
                <p:cNvPr id="30765" name="Rectangle 45"/>
                <p:cNvSpPr>
                  <a:spLocks noChangeArrowheads="1"/>
                </p:cNvSpPr>
                <p:nvPr/>
              </p:nvSpPr>
              <p:spPr bwMode="auto">
                <a:xfrm>
                  <a:off x="944" y="2491"/>
                  <a:ext cx="843" cy="286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0766" name="Group 46"/>
              <p:cNvGrpSpPr>
                <a:grpSpLocks/>
              </p:cNvGrpSpPr>
              <p:nvPr/>
            </p:nvGrpSpPr>
            <p:grpSpPr bwMode="auto">
              <a:xfrm>
                <a:off x="1787" y="2491"/>
                <a:ext cx="843" cy="2868"/>
                <a:chOff x="1787" y="2491"/>
                <a:chExt cx="843" cy="2868"/>
              </a:xfrm>
            </p:grpSpPr>
            <p:sp>
              <p:nvSpPr>
                <p:cNvPr id="30767" name="Rectangle 47"/>
                <p:cNvSpPr>
                  <a:spLocks noChangeArrowheads="1"/>
                </p:cNvSpPr>
                <p:nvPr/>
              </p:nvSpPr>
              <p:spPr bwMode="auto">
                <a:xfrm>
                  <a:off x="1830" y="2491"/>
                  <a:ext cx="757" cy="28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Sampai retak-retak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1000 – 2000 kg/Ha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10 – 15 ppm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6 – 10 kg/Ha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75 kg/Ha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25 kg/Ha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-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PL 12 – 15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60.000 – 100.000 ek/Ha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5 – 10 % per hari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10 – 15 % per hari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15 – 20 % per hari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12 – 15 jam per hari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Alami + pakan buatan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3 – 5 kali/hari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10 – 20 % bb/hari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5 – 10 % bb/hari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3 – 5 % bb/hari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2 – 3 % bb/hari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endParaRPr lang="en-US" sz="2400">
                    <a:latin typeface="Times New Roman" pitchFamily="18" charset="0"/>
                  </a:endParaRPr>
                </a:p>
              </p:txBody>
            </p:sp>
            <p:sp>
              <p:nvSpPr>
                <p:cNvPr id="30768" name="Rectangle 48"/>
                <p:cNvSpPr>
                  <a:spLocks noChangeArrowheads="1"/>
                </p:cNvSpPr>
                <p:nvPr/>
              </p:nvSpPr>
              <p:spPr bwMode="auto">
                <a:xfrm>
                  <a:off x="1787" y="2491"/>
                  <a:ext cx="843" cy="286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0769" name="Group 49"/>
              <p:cNvGrpSpPr>
                <a:grpSpLocks/>
              </p:cNvGrpSpPr>
              <p:nvPr/>
            </p:nvGrpSpPr>
            <p:grpSpPr bwMode="auto">
              <a:xfrm>
                <a:off x="2630" y="2491"/>
                <a:ext cx="843" cy="2868"/>
                <a:chOff x="2630" y="2491"/>
                <a:chExt cx="843" cy="2868"/>
              </a:xfrm>
            </p:grpSpPr>
            <p:sp>
              <p:nvSpPr>
                <p:cNvPr id="30770" name="Rectangle 50"/>
                <p:cNvSpPr>
                  <a:spLocks noChangeArrowheads="1"/>
                </p:cNvSpPr>
                <p:nvPr/>
              </p:nvSpPr>
              <p:spPr bwMode="auto">
                <a:xfrm>
                  <a:off x="2673" y="2491"/>
                  <a:ext cx="757" cy="28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Sampai retak-retak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1000 – 2000 kg/Ha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10 – 15 ppm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6 – 10 kg/Ha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37,5 kg/Ha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12,5 kg/Ha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-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PL 12 – 18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100.000 – 200.000 ek/Ha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5 – 10 % per hari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10 – 15 % per hari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15 – 20 % per hari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12 – 15 jam per hari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Pakan buatan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4 – 6 kali/hari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20 – 40 % bb/hari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6 – 10 % bb/hari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3 – 6 % bb/hari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2,5 – 3 % bb/hari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endParaRPr lang="en-US" sz="2400">
                    <a:latin typeface="Times New Roman" pitchFamily="18" charset="0"/>
                  </a:endParaRPr>
                </a:p>
              </p:txBody>
            </p:sp>
            <p:sp>
              <p:nvSpPr>
                <p:cNvPr id="30771" name="Rectangle 51"/>
                <p:cNvSpPr>
                  <a:spLocks noChangeArrowheads="1"/>
                </p:cNvSpPr>
                <p:nvPr/>
              </p:nvSpPr>
              <p:spPr bwMode="auto">
                <a:xfrm>
                  <a:off x="2630" y="2491"/>
                  <a:ext cx="843" cy="286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0772" name="Group 52"/>
              <p:cNvGrpSpPr>
                <a:grpSpLocks/>
              </p:cNvGrpSpPr>
              <p:nvPr/>
            </p:nvGrpSpPr>
            <p:grpSpPr bwMode="auto">
              <a:xfrm>
                <a:off x="0" y="5359"/>
                <a:ext cx="944" cy="718"/>
                <a:chOff x="0" y="5359"/>
                <a:chExt cx="944" cy="718"/>
              </a:xfrm>
            </p:grpSpPr>
            <p:sp>
              <p:nvSpPr>
                <p:cNvPr id="30773" name="Rectangle 53"/>
                <p:cNvSpPr>
                  <a:spLocks noChangeArrowheads="1"/>
                </p:cNvSpPr>
                <p:nvPr/>
              </p:nvSpPr>
              <p:spPr bwMode="auto">
                <a:xfrm>
                  <a:off x="43" y="5359"/>
                  <a:ext cx="858" cy="7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lang="en-US" sz="900">
                      <a:cs typeface="Arial" pitchFamily="34" charset="0"/>
                    </a:rPr>
                    <a:t>C.Panen: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   -Umur panen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   -SR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   -Ukuran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   -Produksi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endParaRPr lang="en-US" sz="2400">
                    <a:latin typeface="Times New Roman" pitchFamily="18" charset="0"/>
                  </a:endParaRPr>
                </a:p>
              </p:txBody>
            </p:sp>
            <p:sp>
              <p:nvSpPr>
                <p:cNvPr id="30774" name="Rectangle 54"/>
                <p:cNvSpPr>
                  <a:spLocks noChangeArrowheads="1"/>
                </p:cNvSpPr>
                <p:nvPr/>
              </p:nvSpPr>
              <p:spPr bwMode="auto">
                <a:xfrm>
                  <a:off x="0" y="5359"/>
                  <a:ext cx="944" cy="7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0775" name="Group 55"/>
              <p:cNvGrpSpPr>
                <a:grpSpLocks/>
              </p:cNvGrpSpPr>
              <p:nvPr/>
            </p:nvGrpSpPr>
            <p:grpSpPr bwMode="auto">
              <a:xfrm>
                <a:off x="944" y="5359"/>
                <a:ext cx="843" cy="718"/>
                <a:chOff x="944" y="5359"/>
                <a:chExt cx="843" cy="718"/>
              </a:xfrm>
            </p:grpSpPr>
            <p:sp>
              <p:nvSpPr>
                <p:cNvPr id="30776" name="Rectangle 56"/>
                <p:cNvSpPr>
                  <a:spLocks noChangeArrowheads="1"/>
                </p:cNvSpPr>
                <p:nvPr/>
              </p:nvSpPr>
              <p:spPr bwMode="auto">
                <a:xfrm>
                  <a:off x="987" y="5359"/>
                  <a:ext cx="757" cy="7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120 – 150 hari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50 %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30 – 40 ekor/kg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250 – 600 kg/Ha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endParaRPr lang="en-US" sz="2400">
                    <a:latin typeface="Times New Roman" pitchFamily="18" charset="0"/>
                  </a:endParaRPr>
                </a:p>
              </p:txBody>
            </p:sp>
            <p:sp>
              <p:nvSpPr>
                <p:cNvPr id="30777" name="Rectangle 57"/>
                <p:cNvSpPr>
                  <a:spLocks noChangeArrowheads="1"/>
                </p:cNvSpPr>
                <p:nvPr/>
              </p:nvSpPr>
              <p:spPr bwMode="auto">
                <a:xfrm>
                  <a:off x="944" y="5359"/>
                  <a:ext cx="843" cy="7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0778" name="Group 58"/>
              <p:cNvGrpSpPr>
                <a:grpSpLocks/>
              </p:cNvGrpSpPr>
              <p:nvPr/>
            </p:nvGrpSpPr>
            <p:grpSpPr bwMode="auto">
              <a:xfrm>
                <a:off x="1787" y="5359"/>
                <a:ext cx="843" cy="718"/>
                <a:chOff x="1787" y="5359"/>
                <a:chExt cx="843" cy="718"/>
              </a:xfrm>
            </p:grpSpPr>
            <p:sp>
              <p:nvSpPr>
                <p:cNvPr id="30779" name="Rectangle 59"/>
                <p:cNvSpPr>
                  <a:spLocks noChangeArrowheads="1"/>
                </p:cNvSpPr>
                <p:nvPr/>
              </p:nvSpPr>
              <p:spPr bwMode="auto">
                <a:xfrm>
                  <a:off x="1830" y="5359"/>
                  <a:ext cx="757" cy="7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120 hari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50 – 70 %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40 ekor/kg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1000 – 2500 kg/Ha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endParaRPr lang="en-US" sz="2400">
                    <a:latin typeface="Times New Roman" pitchFamily="18" charset="0"/>
                  </a:endParaRPr>
                </a:p>
              </p:txBody>
            </p:sp>
            <p:sp>
              <p:nvSpPr>
                <p:cNvPr id="30780" name="Rectangle 60"/>
                <p:cNvSpPr>
                  <a:spLocks noChangeArrowheads="1"/>
                </p:cNvSpPr>
                <p:nvPr/>
              </p:nvSpPr>
              <p:spPr bwMode="auto">
                <a:xfrm>
                  <a:off x="1787" y="5359"/>
                  <a:ext cx="843" cy="7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0781" name="Group 61"/>
              <p:cNvGrpSpPr>
                <a:grpSpLocks/>
              </p:cNvGrpSpPr>
              <p:nvPr/>
            </p:nvGrpSpPr>
            <p:grpSpPr bwMode="auto">
              <a:xfrm>
                <a:off x="2630" y="5359"/>
                <a:ext cx="843" cy="718"/>
                <a:chOff x="2630" y="5359"/>
                <a:chExt cx="843" cy="718"/>
              </a:xfrm>
            </p:grpSpPr>
            <p:sp>
              <p:nvSpPr>
                <p:cNvPr id="30782" name="Rectangle 62"/>
                <p:cNvSpPr>
                  <a:spLocks noChangeArrowheads="1"/>
                </p:cNvSpPr>
                <p:nvPr/>
              </p:nvSpPr>
              <p:spPr bwMode="auto">
                <a:xfrm>
                  <a:off x="2673" y="5359"/>
                  <a:ext cx="757" cy="7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lang="en-US" sz="900">
                      <a:cs typeface="Arial" pitchFamily="34" charset="0"/>
                    </a:rPr>
                    <a:t> 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120 hari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50 – 70 %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</a:rPr>
                    <a:t>40 ekor/kg</a:t>
                  </a:r>
                  <a:endParaRPr lang="en-US" sz="1200" b="1">
                    <a:cs typeface="Arial" pitchFamily="34" charset="0"/>
                  </a:endParaRPr>
                </a:p>
                <a:p>
                  <a:pPr algn="just"/>
                  <a:r>
                    <a:rPr lang="en-US" sz="900">
                      <a:cs typeface="Arial" pitchFamily="34" charset="0"/>
                      <a:sym typeface="Symbol" pitchFamily="18" charset="2"/>
                    </a:rPr>
                    <a:t></a:t>
                  </a:r>
                  <a:r>
                    <a:rPr lang="en-US" sz="900">
                      <a:cs typeface="Arial" pitchFamily="34" charset="0"/>
                    </a:rPr>
                    <a:t> 2500 kg/Ha</a:t>
                  </a:r>
                  <a:endParaRPr lang="en-US" sz="1200" b="1">
                    <a:cs typeface="Arial" pitchFamily="34" charset="0"/>
                    <a:sym typeface="Symbol" pitchFamily="18" charset="2"/>
                  </a:endParaRPr>
                </a:p>
                <a:p>
                  <a:pPr algn="just"/>
                  <a:endParaRPr lang="en-US" sz="900">
                    <a:cs typeface="Arial" pitchFamily="34" charset="0"/>
                    <a:sym typeface="Symbol" pitchFamily="18" charset="2"/>
                  </a:endParaRPr>
                </a:p>
              </p:txBody>
            </p:sp>
            <p:sp>
              <p:nvSpPr>
                <p:cNvPr id="30783" name="Rectangle 63"/>
                <p:cNvSpPr>
                  <a:spLocks noChangeArrowheads="1"/>
                </p:cNvSpPr>
                <p:nvPr/>
              </p:nvSpPr>
              <p:spPr bwMode="auto">
                <a:xfrm>
                  <a:off x="2630" y="5359"/>
                  <a:ext cx="843" cy="7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30784" name="Rectangle 64"/>
            <p:cNvSpPr>
              <a:spLocks noChangeArrowheads="1"/>
            </p:cNvSpPr>
            <p:nvPr/>
          </p:nvSpPr>
          <p:spPr bwMode="auto">
            <a:xfrm>
              <a:off x="-3" y="391"/>
              <a:ext cx="3479" cy="5689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0785" name="Rectangle 65"/>
          <p:cNvSpPr>
            <a:spLocks noChangeArrowheads="1"/>
          </p:cNvSpPr>
          <p:nvPr/>
        </p:nvSpPr>
        <p:spPr bwMode="auto">
          <a:xfrm>
            <a:off x="3175" y="8274050"/>
            <a:ext cx="91440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n-US" sz="1100">
                <a:cs typeface="Arial" pitchFamily="34" charset="0"/>
              </a:rPr>
              <a:t>Sumber : Alie Poernomo (2003)</a:t>
            </a:r>
            <a:endParaRPr lang="en-US" sz="1200" b="1">
              <a:cs typeface="Arial" pitchFamily="34" charset="0"/>
            </a:endParaRPr>
          </a:p>
          <a:p>
            <a:pPr algn="just"/>
            <a:r>
              <a:rPr lang="en-US" sz="1100">
                <a:cs typeface="Arial" pitchFamily="34" charset="0"/>
              </a:rPr>
              <a:t> </a:t>
            </a:r>
            <a:endParaRPr lang="en-US" sz="1200" b="1">
              <a:cs typeface="Arial" pitchFamily="34" charset="0"/>
            </a:endParaRPr>
          </a:p>
          <a:p>
            <a:endParaRPr lang="en-US" sz="240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0" y="0"/>
          <a:ext cx="9142413" cy="6856413"/>
        </p:xfrm>
        <a:graphic>
          <a:graphicData uri="http://schemas.openxmlformats.org/presentationml/2006/ole">
            <p:oleObj spid="_x0000_s32770" name="Slide" r:id="rId3" imgW="4572000" imgH="3429000" progId="PowerPoint.Slide.8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pOMPA TAMAB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914400"/>
            <a:ext cx="8686800" cy="5715000"/>
          </a:xfrm>
          <a:prstGeom prst="rect">
            <a:avLst/>
          </a:prstGeom>
          <a:noFill/>
        </p:spPr>
      </p:pic>
      <p:sp>
        <p:nvSpPr>
          <p:cNvPr id="34819" name="WordArt 3" descr="Pink tissue paper"/>
          <p:cNvSpPr>
            <a:spLocks noChangeArrowheads="1" noChangeShapeType="1" noTextEdit="1"/>
          </p:cNvSpPr>
          <p:nvPr/>
        </p:nvSpPr>
        <p:spPr bwMode="auto">
          <a:xfrm>
            <a:off x="2600325" y="152400"/>
            <a:ext cx="3943350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sz="2400" b="1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 Black"/>
              </a:rPr>
              <a:t>SISTEM POMPANISASI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2819400" y="152400"/>
            <a:ext cx="4038600" cy="533400"/>
          </a:xfrm>
          <a:gradFill rotWithShape="0">
            <a:gsLst>
              <a:gs pos="0">
                <a:srgbClr val="FFCC99"/>
              </a:gs>
              <a:gs pos="100000">
                <a:srgbClr val="FFCC99">
                  <a:gamma/>
                  <a:shade val="46275"/>
                  <a:invGamma/>
                </a:srgbClr>
              </a:gs>
            </a:gsLst>
            <a:lin ang="5400000" scaled="1"/>
          </a:gradFill>
        </p:spPr>
        <p:txBody>
          <a:bodyPr/>
          <a:lstStyle/>
          <a:p>
            <a:r>
              <a:rPr lang="en-US" sz="2800">
                <a:solidFill>
                  <a:srgbClr val="660066"/>
                </a:solidFill>
                <a:latin typeface="Impact" pitchFamily="34" charset="0"/>
              </a:rPr>
              <a:t>TAMBAK INTENSIF</a:t>
            </a:r>
          </a:p>
        </p:txBody>
      </p:sp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838200" y="1066800"/>
          <a:ext cx="7315200" cy="4953000"/>
        </p:xfrm>
        <a:graphic>
          <a:graphicData uri="http://schemas.openxmlformats.org/presentationml/2006/ole">
            <p:oleObj spid="_x0000_s28675" name="Slide" r:id="rId3" imgW="4572000" imgH="3429000" progId="PowerPoint.Slide.8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DSC002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2590800"/>
            <a:ext cx="41148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 descr="DSC002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8788" y="2590800"/>
            <a:ext cx="4799012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WordArt 4" descr="White marble"/>
          <p:cNvSpPr>
            <a:spLocks noChangeArrowheads="1" noChangeShapeType="1"/>
          </p:cNvSpPr>
          <p:nvPr/>
        </p:nvSpPr>
        <p:spPr bwMode="auto">
          <a:xfrm>
            <a:off x="2133600" y="857250"/>
            <a:ext cx="4833938" cy="1428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sz="1400" b="1" kern="10">
                <a:ln w="9525"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latin typeface="Arial Black"/>
              </a:rPr>
              <a:t>~Dekat dg. Sumber Air Laut &amp; Sungai</a:t>
            </a:r>
          </a:p>
          <a:p>
            <a:pPr algn="ctr"/>
            <a:r>
              <a:rPr lang="en-US" sz="1400" b="1" kern="10">
                <a:ln w="9525"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latin typeface="Arial Black"/>
              </a:rPr>
              <a:t>~Alokasi Petak Tandon 30 %</a:t>
            </a:r>
          </a:p>
          <a:p>
            <a:pPr algn="ctr"/>
            <a:r>
              <a:rPr lang="en-US" sz="1400" b="1" kern="10">
                <a:ln w="9525"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latin typeface="Arial Black"/>
              </a:rPr>
              <a:t>~Dekat Dg. Jar. Listrik &amp; Jalan Produksi</a:t>
            </a:r>
          </a:p>
          <a:p>
            <a:pPr algn="ctr"/>
            <a:r>
              <a:rPr lang="en-US" sz="1400" b="1" kern="10">
                <a:ln w="9525"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latin typeface="Arial Black"/>
              </a:rPr>
              <a:t>~Perlu Pompa air (Semi Intensif &amp; Intensif)</a:t>
            </a: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2743200" y="0"/>
            <a:ext cx="36576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870" name="WordArt 6"/>
          <p:cNvSpPr>
            <a:spLocks noChangeArrowheads="1" noChangeShapeType="1" noTextEdit="1"/>
          </p:cNvSpPr>
          <p:nvPr/>
        </p:nvSpPr>
        <p:spPr bwMode="auto">
          <a:xfrm>
            <a:off x="2881313" y="152400"/>
            <a:ext cx="3381375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SISTEM TANDONISASI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AutoShape 2"/>
          <p:cNvSpPr>
            <a:spLocks/>
          </p:cNvSpPr>
          <p:nvPr/>
        </p:nvSpPr>
        <p:spPr bwMode="auto">
          <a:xfrm rot="5400000">
            <a:off x="4032250" y="5187950"/>
            <a:ext cx="238125" cy="1292225"/>
          </a:xfrm>
          <a:prstGeom prst="rightBrace">
            <a:avLst>
              <a:gd name="adj1" fmla="val 45222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15" name="AutoShape 3"/>
          <p:cNvSpPr>
            <a:spLocks/>
          </p:cNvSpPr>
          <p:nvPr/>
        </p:nvSpPr>
        <p:spPr bwMode="auto">
          <a:xfrm rot="5400000">
            <a:off x="6931025" y="5178425"/>
            <a:ext cx="238125" cy="1292225"/>
          </a:xfrm>
          <a:prstGeom prst="rightBrace">
            <a:avLst>
              <a:gd name="adj1" fmla="val 45222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3175" y="608013"/>
            <a:ext cx="914400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n-US" sz="110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en-US" sz="2400">
              <a:latin typeface="Times New Roman" pitchFamily="18" charset="0"/>
            </a:endParaRPr>
          </a:p>
        </p:txBody>
      </p:sp>
      <p:grpSp>
        <p:nvGrpSpPr>
          <p:cNvPr id="38917" name="Group 5"/>
          <p:cNvGrpSpPr>
            <a:grpSpLocks/>
          </p:cNvGrpSpPr>
          <p:nvPr/>
        </p:nvGrpSpPr>
        <p:grpSpPr bwMode="auto">
          <a:xfrm>
            <a:off x="685800" y="914400"/>
            <a:ext cx="7924800" cy="4727575"/>
            <a:chOff x="-3" y="391"/>
            <a:chExt cx="4037" cy="2780"/>
          </a:xfrm>
        </p:grpSpPr>
        <p:grpSp>
          <p:nvGrpSpPr>
            <p:cNvPr id="38918" name="Group 6"/>
            <p:cNvGrpSpPr>
              <a:grpSpLocks/>
            </p:cNvGrpSpPr>
            <p:nvPr/>
          </p:nvGrpSpPr>
          <p:grpSpPr bwMode="auto">
            <a:xfrm>
              <a:off x="0" y="394"/>
              <a:ext cx="4031" cy="2774"/>
              <a:chOff x="0" y="394"/>
              <a:chExt cx="4031" cy="2774"/>
            </a:xfrm>
          </p:grpSpPr>
          <p:grpSp>
            <p:nvGrpSpPr>
              <p:cNvPr id="38919" name="Group 7"/>
              <p:cNvGrpSpPr>
                <a:grpSpLocks/>
              </p:cNvGrpSpPr>
              <p:nvPr/>
            </p:nvGrpSpPr>
            <p:grpSpPr bwMode="auto">
              <a:xfrm>
                <a:off x="0" y="394"/>
                <a:ext cx="1027" cy="758"/>
                <a:chOff x="0" y="394"/>
                <a:chExt cx="1027" cy="758"/>
              </a:xfrm>
            </p:grpSpPr>
            <p:sp>
              <p:nvSpPr>
                <p:cNvPr id="38920" name="Rectangle 8"/>
                <p:cNvSpPr>
                  <a:spLocks noChangeArrowheads="1"/>
                </p:cNvSpPr>
                <p:nvPr/>
              </p:nvSpPr>
              <p:spPr bwMode="auto">
                <a:xfrm>
                  <a:off x="0" y="394"/>
                  <a:ext cx="1027" cy="384"/>
                </a:xfrm>
                <a:prstGeom prst="rect">
                  <a:avLst/>
                </a:prstGeom>
                <a:solidFill>
                  <a:srgbClr val="D9D9D9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38921" name="Group 9"/>
                <p:cNvGrpSpPr>
                  <a:grpSpLocks/>
                </p:cNvGrpSpPr>
                <p:nvPr/>
              </p:nvGrpSpPr>
              <p:grpSpPr bwMode="auto">
                <a:xfrm>
                  <a:off x="0" y="394"/>
                  <a:ext cx="1027" cy="758"/>
                  <a:chOff x="0" y="394"/>
                  <a:chExt cx="1027" cy="758"/>
                </a:xfrm>
              </p:grpSpPr>
              <p:sp>
                <p:nvSpPr>
                  <p:cNvPr id="38922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394"/>
                    <a:ext cx="941" cy="758"/>
                  </a:xfrm>
                  <a:prstGeom prst="rect">
                    <a:avLst/>
                  </a:prstGeom>
                  <a:solidFill>
                    <a:srgbClr val="D9D9D9"/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algn="just"/>
                    <a:r>
                      <a:rPr lang="en-US" b="1">
                        <a:latin typeface="Times New Roman" pitchFamily="18" charset="0"/>
                        <a:cs typeface="Times New Roman" pitchFamily="18" charset="0"/>
                      </a:rPr>
                      <a:t>Tahapan</a:t>
                    </a:r>
                    <a:endParaRPr lang="en-US"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algn="just"/>
                    <a:endParaRPr lang="en-US" sz="2400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38923" name="Rectangle 1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94"/>
                    <a:ext cx="1027" cy="758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38924" name="Group 12"/>
              <p:cNvGrpSpPr>
                <a:grpSpLocks/>
              </p:cNvGrpSpPr>
              <p:nvPr/>
            </p:nvGrpSpPr>
            <p:grpSpPr bwMode="auto">
              <a:xfrm>
                <a:off x="1027" y="394"/>
                <a:ext cx="1443" cy="384"/>
                <a:chOff x="1027" y="394"/>
                <a:chExt cx="1443" cy="384"/>
              </a:xfrm>
            </p:grpSpPr>
            <p:sp>
              <p:nvSpPr>
                <p:cNvPr id="38925" name="Rectangle 13"/>
                <p:cNvSpPr>
                  <a:spLocks noChangeArrowheads="1"/>
                </p:cNvSpPr>
                <p:nvPr/>
              </p:nvSpPr>
              <p:spPr bwMode="auto">
                <a:xfrm>
                  <a:off x="1027" y="394"/>
                  <a:ext cx="1443" cy="384"/>
                </a:xfrm>
                <a:prstGeom prst="rect">
                  <a:avLst/>
                </a:prstGeom>
                <a:solidFill>
                  <a:srgbClr val="D9D9D9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38926" name="Group 14"/>
                <p:cNvGrpSpPr>
                  <a:grpSpLocks/>
                </p:cNvGrpSpPr>
                <p:nvPr/>
              </p:nvGrpSpPr>
              <p:grpSpPr bwMode="auto">
                <a:xfrm>
                  <a:off x="1027" y="394"/>
                  <a:ext cx="1443" cy="384"/>
                  <a:chOff x="1027" y="394"/>
                  <a:chExt cx="1443" cy="384"/>
                </a:xfrm>
              </p:grpSpPr>
              <p:sp>
                <p:nvSpPr>
                  <p:cNvPr id="38927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1070" y="394"/>
                    <a:ext cx="1357" cy="384"/>
                  </a:xfrm>
                  <a:prstGeom prst="rect">
                    <a:avLst/>
                  </a:prstGeom>
                  <a:solidFill>
                    <a:srgbClr val="D9D9D9"/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algn="ctr"/>
                    <a:r>
                      <a:rPr lang="en-US" b="1">
                        <a:latin typeface="Times New Roman" pitchFamily="18" charset="0"/>
                        <a:cs typeface="Times New Roman" pitchFamily="18" charset="0"/>
                      </a:rPr>
                      <a:t>Alternatif I</a:t>
                    </a:r>
                  </a:p>
                  <a:p>
                    <a:pPr algn="ctr"/>
                    <a:endParaRPr lang="en-US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38928" name="Rectangle 16"/>
                  <p:cNvSpPr>
                    <a:spLocks noChangeArrowheads="1"/>
                  </p:cNvSpPr>
                  <p:nvPr/>
                </p:nvSpPr>
                <p:spPr bwMode="auto">
                  <a:xfrm>
                    <a:off x="1027" y="394"/>
                    <a:ext cx="1443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38929" name="Group 17"/>
              <p:cNvGrpSpPr>
                <a:grpSpLocks/>
              </p:cNvGrpSpPr>
              <p:nvPr/>
            </p:nvGrpSpPr>
            <p:grpSpPr bwMode="auto">
              <a:xfrm>
                <a:off x="2470" y="394"/>
                <a:ext cx="1561" cy="384"/>
                <a:chOff x="2470" y="394"/>
                <a:chExt cx="1561" cy="384"/>
              </a:xfrm>
            </p:grpSpPr>
            <p:sp>
              <p:nvSpPr>
                <p:cNvPr id="38930" name="Rectangle 18"/>
                <p:cNvSpPr>
                  <a:spLocks noChangeArrowheads="1"/>
                </p:cNvSpPr>
                <p:nvPr/>
              </p:nvSpPr>
              <p:spPr bwMode="auto">
                <a:xfrm>
                  <a:off x="2470" y="394"/>
                  <a:ext cx="1561" cy="384"/>
                </a:xfrm>
                <a:prstGeom prst="rect">
                  <a:avLst/>
                </a:prstGeom>
                <a:solidFill>
                  <a:srgbClr val="D9D9D9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38931" name="Group 19"/>
                <p:cNvGrpSpPr>
                  <a:grpSpLocks/>
                </p:cNvGrpSpPr>
                <p:nvPr/>
              </p:nvGrpSpPr>
              <p:grpSpPr bwMode="auto">
                <a:xfrm>
                  <a:off x="2470" y="394"/>
                  <a:ext cx="1561" cy="384"/>
                  <a:chOff x="2470" y="394"/>
                  <a:chExt cx="1561" cy="384"/>
                </a:xfrm>
              </p:grpSpPr>
              <p:sp>
                <p:nvSpPr>
                  <p:cNvPr id="38932" name="Rectangle 20"/>
                  <p:cNvSpPr>
                    <a:spLocks noChangeArrowheads="1"/>
                  </p:cNvSpPr>
                  <p:nvPr/>
                </p:nvSpPr>
                <p:spPr bwMode="auto">
                  <a:xfrm>
                    <a:off x="2513" y="394"/>
                    <a:ext cx="1475" cy="384"/>
                  </a:xfrm>
                  <a:prstGeom prst="rect">
                    <a:avLst/>
                  </a:prstGeom>
                  <a:solidFill>
                    <a:srgbClr val="D9D9D9"/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algn="ctr"/>
                    <a:r>
                      <a:rPr lang="en-US" b="1">
                        <a:latin typeface="Times New Roman" pitchFamily="18" charset="0"/>
                        <a:cs typeface="Times New Roman" pitchFamily="18" charset="0"/>
                      </a:rPr>
                      <a:t>Alternatif II</a:t>
                    </a:r>
                    <a:endParaRPr lang="en-US"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algn="ctr"/>
                    <a:endParaRPr lang="en-US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38933" name="Rectangle 21"/>
                  <p:cNvSpPr>
                    <a:spLocks noChangeArrowheads="1"/>
                  </p:cNvSpPr>
                  <p:nvPr/>
                </p:nvSpPr>
                <p:spPr bwMode="auto">
                  <a:xfrm>
                    <a:off x="2470" y="394"/>
                    <a:ext cx="1561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38934" name="Group 22"/>
              <p:cNvGrpSpPr>
                <a:grpSpLocks/>
              </p:cNvGrpSpPr>
              <p:nvPr/>
            </p:nvGrpSpPr>
            <p:grpSpPr bwMode="auto">
              <a:xfrm>
                <a:off x="1027" y="778"/>
                <a:ext cx="759" cy="374"/>
                <a:chOff x="1027" y="778"/>
                <a:chExt cx="759" cy="374"/>
              </a:xfrm>
            </p:grpSpPr>
            <p:sp>
              <p:nvSpPr>
                <p:cNvPr id="38935" name="Rectangle 23"/>
                <p:cNvSpPr>
                  <a:spLocks noChangeArrowheads="1"/>
                </p:cNvSpPr>
                <p:nvPr/>
              </p:nvSpPr>
              <p:spPr bwMode="auto">
                <a:xfrm>
                  <a:off x="1027" y="778"/>
                  <a:ext cx="759" cy="374"/>
                </a:xfrm>
                <a:prstGeom prst="rect">
                  <a:avLst/>
                </a:prstGeom>
                <a:solidFill>
                  <a:srgbClr val="D9D9D9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38936" name="Group 24"/>
                <p:cNvGrpSpPr>
                  <a:grpSpLocks/>
                </p:cNvGrpSpPr>
                <p:nvPr/>
              </p:nvGrpSpPr>
              <p:grpSpPr bwMode="auto">
                <a:xfrm>
                  <a:off x="1027" y="778"/>
                  <a:ext cx="759" cy="374"/>
                  <a:chOff x="1027" y="778"/>
                  <a:chExt cx="759" cy="374"/>
                </a:xfrm>
              </p:grpSpPr>
              <p:sp>
                <p:nvSpPr>
                  <p:cNvPr id="38937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1070" y="778"/>
                    <a:ext cx="673" cy="374"/>
                  </a:xfrm>
                  <a:prstGeom prst="rect">
                    <a:avLst/>
                  </a:prstGeom>
                  <a:solidFill>
                    <a:srgbClr val="D9D9D9"/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algn="just"/>
                    <a:r>
                      <a:rPr lang="en-US" sz="1600" b="1">
                        <a:latin typeface="Times New Roman" pitchFamily="18" charset="0"/>
                        <a:cs typeface="Times New Roman" pitchFamily="18" charset="0"/>
                      </a:rPr>
                      <a:t>Musim Kemarau</a:t>
                    </a:r>
                  </a:p>
                  <a:p>
                    <a:pPr algn="just"/>
                    <a:endParaRPr lang="en-US" sz="16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38938" name="Rectangle 26"/>
                  <p:cNvSpPr>
                    <a:spLocks noChangeArrowheads="1"/>
                  </p:cNvSpPr>
                  <p:nvPr/>
                </p:nvSpPr>
                <p:spPr bwMode="auto">
                  <a:xfrm>
                    <a:off x="1027" y="778"/>
                    <a:ext cx="759" cy="37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38939" name="Group 27"/>
              <p:cNvGrpSpPr>
                <a:grpSpLocks/>
              </p:cNvGrpSpPr>
              <p:nvPr/>
            </p:nvGrpSpPr>
            <p:grpSpPr bwMode="auto">
              <a:xfrm>
                <a:off x="1786" y="778"/>
                <a:ext cx="684" cy="374"/>
                <a:chOff x="1786" y="778"/>
                <a:chExt cx="684" cy="374"/>
              </a:xfrm>
            </p:grpSpPr>
            <p:sp>
              <p:nvSpPr>
                <p:cNvPr id="38940" name="Rectangle 28"/>
                <p:cNvSpPr>
                  <a:spLocks noChangeArrowheads="1"/>
                </p:cNvSpPr>
                <p:nvPr/>
              </p:nvSpPr>
              <p:spPr bwMode="auto">
                <a:xfrm>
                  <a:off x="1786" y="778"/>
                  <a:ext cx="684" cy="374"/>
                </a:xfrm>
                <a:prstGeom prst="rect">
                  <a:avLst/>
                </a:prstGeom>
                <a:solidFill>
                  <a:srgbClr val="D9D9D9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38941" name="Group 29"/>
                <p:cNvGrpSpPr>
                  <a:grpSpLocks/>
                </p:cNvGrpSpPr>
                <p:nvPr/>
              </p:nvGrpSpPr>
              <p:grpSpPr bwMode="auto">
                <a:xfrm>
                  <a:off x="1786" y="778"/>
                  <a:ext cx="684" cy="374"/>
                  <a:chOff x="1786" y="778"/>
                  <a:chExt cx="684" cy="374"/>
                </a:xfrm>
              </p:grpSpPr>
              <p:sp>
                <p:nvSpPr>
                  <p:cNvPr id="38942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1829" y="778"/>
                    <a:ext cx="598" cy="374"/>
                  </a:xfrm>
                  <a:prstGeom prst="rect">
                    <a:avLst/>
                  </a:prstGeom>
                  <a:solidFill>
                    <a:srgbClr val="D9D9D9"/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algn="just"/>
                    <a:r>
                      <a:rPr lang="en-US" sz="1600" b="1">
                        <a:latin typeface="Times New Roman" pitchFamily="18" charset="0"/>
                        <a:cs typeface="Times New Roman" pitchFamily="18" charset="0"/>
                      </a:rPr>
                      <a:t>Musim Hujan</a:t>
                    </a:r>
                    <a:endParaRPr lang="en-US" sz="1600"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algn="just"/>
                    <a:endParaRPr lang="en-US" sz="2400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38943" name="Rectangle 31"/>
                  <p:cNvSpPr>
                    <a:spLocks noChangeArrowheads="1"/>
                  </p:cNvSpPr>
                  <p:nvPr/>
                </p:nvSpPr>
                <p:spPr bwMode="auto">
                  <a:xfrm>
                    <a:off x="1786" y="778"/>
                    <a:ext cx="684" cy="37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38944" name="Group 32"/>
              <p:cNvGrpSpPr>
                <a:grpSpLocks/>
              </p:cNvGrpSpPr>
              <p:nvPr/>
            </p:nvGrpSpPr>
            <p:grpSpPr bwMode="auto">
              <a:xfrm>
                <a:off x="2470" y="778"/>
                <a:ext cx="759" cy="374"/>
                <a:chOff x="2470" y="778"/>
                <a:chExt cx="759" cy="374"/>
              </a:xfrm>
            </p:grpSpPr>
            <p:sp>
              <p:nvSpPr>
                <p:cNvPr id="38945" name="Rectangle 33"/>
                <p:cNvSpPr>
                  <a:spLocks noChangeArrowheads="1"/>
                </p:cNvSpPr>
                <p:nvPr/>
              </p:nvSpPr>
              <p:spPr bwMode="auto">
                <a:xfrm>
                  <a:off x="2470" y="778"/>
                  <a:ext cx="759" cy="374"/>
                </a:xfrm>
                <a:prstGeom prst="rect">
                  <a:avLst/>
                </a:prstGeom>
                <a:solidFill>
                  <a:srgbClr val="D9D9D9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38946" name="Group 34"/>
                <p:cNvGrpSpPr>
                  <a:grpSpLocks/>
                </p:cNvGrpSpPr>
                <p:nvPr/>
              </p:nvGrpSpPr>
              <p:grpSpPr bwMode="auto">
                <a:xfrm>
                  <a:off x="2470" y="778"/>
                  <a:ext cx="759" cy="374"/>
                  <a:chOff x="2470" y="778"/>
                  <a:chExt cx="759" cy="374"/>
                </a:xfrm>
              </p:grpSpPr>
              <p:sp>
                <p:nvSpPr>
                  <p:cNvPr id="38947" name="Rectangle 35"/>
                  <p:cNvSpPr>
                    <a:spLocks noChangeArrowheads="1"/>
                  </p:cNvSpPr>
                  <p:nvPr/>
                </p:nvSpPr>
                <p:spPr bwMode="auto">
                  <a:xfrm>
                    <a:off x="2513" y="778"/>
                    <a:ext cx="673" cy="374"/>
                  </a:xfrm>
                  <a:prstGeom prst="rect">
                    <a:avLst/>
                  </a:prstGeom>
                  <a:solidFill>
                    <a:srgbClr val="D9D9D9"/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algn="just"/>
                    <a:r>
                      <a:rPr lang="en-US" sz="1600" b="1">
                        <a:latin typeface="Times New Roman" pitchFamily="18" charset="0"/>
                        <a:cs typeface="Times New Roman" pitchFamily="18" charset="0"/>
                      </a:rPr>
                      <a:t>Musim Kemarau</a:t>
                    </a:r>
                    <a:endParaRPr lang="en-US" sz="1600"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algn="just"/>
                    <a:endParaRPr lang="en-US" sz="2400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38948" name="Rectangle 36"/>
                  <p:cNvSpPr>
                    <a:spLocks noChangeArrowheads="1"/>
                  </p:cNvSpPr>
                  <p:nvPr/>
                </p:nvSpPr>
                <p:spPr bwMode="auto">
                  <a:xfrm>
                    <a:off x="2470" y="778"/>
                    <a:ext cx="759" cy="37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38949" name="Group 37"/>
              <p:cNvGrpSpPr>
                <a:grpSpLocks/>
              </p:cNvGrpSpPr>
              <p:nvPr/>
            </p:nvGrpSpPr>
            <p:grpSpPr bwMode="auto">
              <a:xfrm>
                <a:off x="3229" y="778"/>
                <a:ext cx="802" cy="374"/>
                <a:chOff x="3229" y="778"/>
                <a:chExt cx="802" cy="374"/>
              </a:xfrm>
            </p:grpSpPr>
            <p:sp>
              <p:nvSpPr>
                <p:cNvPr id="38950" name="Rectangle 38"/>
                <p:cNvSpPr>
                  <a:spLocks noChangeArrowheads="1"/>
                </p:cNvSpPr>
                <p:nvPr/>
              </p:nvSpPr>
              <p:spPr bwMode="auto">
                <a:xfrm>
                  <a:off x="3229" y="778"/>
                  <a:ext cx="802" cy="374"/>
                </a:xfrm>
                <a:prstGeom prst="rect">
                  <a:avLst/>
                </a:prstGeom>
                <a:solidFill>
                  <a:srgbClr val="D9D9D9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38951" name="Group 39"/>
                <p:cNvGrpSpPr>
                  <a:grpSpLocks/>
                </p:cNvGrpSpPr>
                <p:nvPr/>
              </p:nvGrpSpPr>
              <p:grpSpPr bwMode="auto">
                <a:xfrm>
                  <a:off x="3229" y="778"/>
                  <a:ext cx="802" cy="374"/>
                  <a:chOff x="3229" y="778"/>
                  <a:chExt cx="802" cy="374"/>
                </a:xfrm>
              </p:grpSpPr>
              <p:sp>
                <p:nvSpPr>
                  <p:cNvPr id="38952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3272" y="778"/>
                    <a:ext cx="716" cy="374"/>
                  </a:xfrm>
                  <a:prstGeom prst="rect">
                    <a:avLst/>
                  </a:prstGeom>
                  <a:solidFill>
                    <a:srgbClr val="D9D9D9"/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algn="just"/>
                    <a:r>
                      <a:rPr lang="en-US" sz="1600" b="1">
                        <a:latin typeface="Times New Roman" pitchFamily="18" charset="0"/>
                        <a:cs typeface="Times New Roman" pitchFamily="18" charset="0"/>
                      </a:rPr>
                      <a:t>Musim Hujan</a:t>
                    </a:r>
                    <a:endParaRPr lang="en-US" sz="1600"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algn="just"/>
                    <a:endParaRPr lang="en-US" sz="2400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38953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3229" y="778"/>
                    <a:ext cx="802" cy="37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38954" name="Group 42"/>
              <p:cNvGrpSpPr>
                <a:grpSpLocks/>
              </p:cNvGrpSpPr>
              <p:nvPr/>
            </p:nvGrpSpPr>
            <p:grpSpPr bwMode="auto">
              <a:xfrm>
                <a:off x="0" y="1152"/>
                <a:ext cx="1027" cy="1632"/>
                <a:chOff x="0" y="1152"/>
                <a:chExt cx="1027" cy="1632"/>
              </a:xfrm>
            </p:grpSpPr>
            <p:sp>
              <p:nvSpPr>
                <p:cNvPr id="38955" name="Rectangle 43"/>
                <p:cNvSpPr>
                  <a:spLocks noChangeArrowheads="1"/>
                </p:cNvSpPr>
                <p:nvPr/>
              </p:nvSpPr>
              <p:spPr bwMode="auto">
                <a:xfrm>
                  <a:off x="43" y="1152"/>
                  <a:ext cx="941" cy="16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1.Pencucian saat </a:t>
                  </a:r>
                </a:p>
                <a:p>
                  <a:pPr algn="just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   reklamasi lahan</a:t>
                  </a:r>
                </a:p>
                <a:p>
                  <a:pPr algn="just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2.Perbaikan konstruksi</a:t>
                  </a:r>
                </a:p>
                <a:p>
                  <a:pPr algn="just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   tambak, pengapuran,</a:t>
                  </a:r>
                </a:p>
                <a:p>
                  <a:pPr algn="just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   pemupukan &amp; penum-</a:t>
                  </a:r>
                </a:p>
                <a:p>
                  <a:pPr algn="just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   buhan plankton</a:t>
                  </a:r>
                </a:p>
                <a:p>
                  <a:pPr algn="just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3.Pengisian air tambak</a:t>
                  </a:r>
                </a:p>
                <a:p>
                  <a:pPr algn="just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4.Pemeliharaan (tahap</a:t>
                  </a:r>
                </a:p>
                <a:p>
                  <a:pPr algn="just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   pembesaran sampai</a:t>
                  </a:r>
                </a:p>
                <a:p>
                  <a:pPr algn="just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   panen)</a:t>
                  </a:r>
                </a:p>
                <a:p>
                  <a:pPr algn="just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5.Pengasatan (pem-</a:t>
                  </a:r>
                </a:p>
                <a:p>
                  <a:pPr algn="just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   buangan air bertahap)</a:t>
                  </a:r>
                </a:p>
                <a:p>
                  <a:pPr algn="just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6.Panen</a:t>
                  </a:r>
                </a:p>
                <a:p>
                  <a:pPr algn="just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7.Pengeringan tambak</a:t>
                  </a:r>
                </a:p>
                <a:p>
                  <a:pPr algn="just"/>
                  <a:endParaRPr lang="en-US" sz="1200" b="1">
                    <a:latin typeface="Times New Roman" pitchFamily="18" charset="0"/>
                  </a:endParaRPr>
                </a:p>
              </p:txBody>
            </p:sp>
            <p:sp>
              <p:nvSpPr>
                <p:cNvPr id="38956" name="Rectangle 44"/>
                <p:cNvSpPr>
                  <a:spLocks noChangeArrowheads="1"/>
                </p:cNvSpPr>
                <p:nvPr/>
              </p:nvSpPr>
              <p:spPr bwMode="auto">
                <a:xfrm>
                  <a:off x="0" y="1152"/>
                  <a:ext cx="1027" cy="163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8957" name="Group 45"/>
              <p:cNvGrpSpPr>
                <a:grpSpLocks/>
              </p:cNvGrpSpPr>
              <p:nvPr/>
            </p:nvGrpSpPr>
            <p:grpSpPr bwMode="auto">
              <a:xfrm>
                <a:off x="1027" y="1152"/>
                <a:ext cx="759" cy="1632"/>
                <a:chOff x="1027" y="1152"/>
                <a:chExt cx="759" cy="1632"/>
              </a:xfrm>
            </p:grpSpPr>
            <p:sp>
              <p:nvSpPr>
                <p:cNvPr id="38958" name="Rectangle 46"/>
                <p:cNvSpPr>
                  <a:spLocks noChangeArrowheads="1"/>
                </p:cNvSpPr>
                <p:nvPr/>
              </p:nvSpPr>
              <p:spPr bwMode="auto">
                <a:xfrm>
                  <a:off x="1070" y="1152"/>
                  <a:ext cx="673" cy="16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90 hari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-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10 hari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90 hari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3 hari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1 hari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11 hari</a:t>
                  </a:r>
                </a:p>
                <a:p>
                  <a:pPr algn="ctr"/>
                  <a:endParaRPr lang="en-US" sz="1200" b="1">
                    <a:latin typeface="Times New Roman" pitchFamily="18" charset="0"/>
                  </a:endParaRPr>
                </a:p>
              </p:txBody>
            </p:sp>
            <p:sp>
              <p:nvSpPr>
                <p:cNvPr id="38959" name="Rectangle 47"/>
                <p:cNvSpPr>
                  <a:spLocks noChangeArrowheads="1"/>
                </p:cNvSpPr>
                <p:nvPr/>
              </p:nvSpPr>
              <p:spPr bwMode="auto">
                <a:xfrm>
                  <a:off x="1027" y="1152"/>
                  <a:ext cx="759" cy="163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8960" name="Group 48"/>
              <p:cNvGrpSpPr>
                <a:grpSpLocks/>
              </p:cNvGrpSpPr>
              <p:nvPr/>
            </p:nvGrpSpPr>
            <p:grpSpPr bwMode="auto">
              <a:xfrm>
                <a:off x="1786" y="1152"/>
                <a:ext cx="684" cy="1632"/>
                <a:chOff x="1786" y="1152"/>
                <a:chExt cx="684" cy="1632"/>
              </a:xfrm>
            </p:grpSpPr>
            <p:sp>
              <p:nvSpPr>
                <p:cNvPr id="38961" name="Rectangle 49"/>
                <p:cNvSpPr>
                  <a:spLocks noChangeArrowheads="1"/>
                </p:cNvSpPr>
                <p:nvPr/>
              </p:nvSpPr>
              <p:spPr bwMode="auto">
                <a:xfrm>
                  <a:off x="1829" y="1152"/>
                  <a:ext cx="598" cy="16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-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20 hari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10 hari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90 hari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3 hari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1 hari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31 hari</a:t>
                  </a:r>
                </a:p>
                <a:p>
                  <a:pPr algn="ctr"/>
                  <a:endParaRPr lang="en-US" sz="1200" b="1">
                    <a:latin typeface="Times New Roman" pitchFamily="18" charset="0"/>
                  </a:endParaRPr>
                </a:p>
              </p:txBody>
            </p:sp>
            <p:sp>
              <p:nvSpPr>
                <p:cNvPr id="38962" name="Rectangle 50"/>
                <p:cNvSpPr>
                  <a:spLocks noChangeArrowheads="1"/>
                </p:cNvSpPr>
                <p:nvPr/>
              </p:nvSpPr>
              <p:spPr bwMode="auto">
                <a:xfrm>
                  <a:off x="1786" y="1152"/>
                  <a:ext cx="684" cy="163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8963" name="Group 51"/>
              <p:cNvGrpSpPr>
                <a:grpSpLocks/>
              </p:cNvGrpSpPr>
              <p:nvPr/>
            </p:nvGrpSpPr>
            <p:grpSpPr bwMode="auto">
              <a:xfrm>
                <a:off x="2470" y="1152"/>
                <a:ext cx="759" cy="1632"/>
                <a:chOff x="2470" y="1152"/>
                <a:chExt cx="759" cy="1632"/>
              </a:xfrm>
            </p:grpSpPr>
            <p:sp>
              <p:nvSpPr>
                <p:cNvPr id="38964" name="Rectangle 52"/>
                <p:cNvSpPr>
                  <a:spLocks noChangeArrowheads="1"/>
                </p:cNvSpPr>
                <p:nvPr/>
              </p:nvSpPr>
              <p:spPr bwMode="auto">
                <a:xfrm>
                  <a:off x="2513" y="1152"/>
                  <a:ext cx="673" cy="16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90 hari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-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10 hari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100 hari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3 hari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1 hari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11 hari</a:t>
                  </a:r>
                </a:p>
                <a:p>
                  <a:pPr algn="ctr"/>
                  <a:endParaRPr lang="en-US" sz="1200" b="1">
                    <a:latin typeface="Times New Roman" pitchFamily="18" charset="0"/>
                  </a:endParaRPr>
                </a:p>
              </p:txBody>
            </p:sp>
            <p:sp>
              <p:nvSpPr>
                <p:cNvPr id="38965" name="Rectangle 53"/>
                <p:cNvSpPr>
                  <a:spLocks noChangeArrowheads="1"/>
                </p:cNvSpPr>
                <p:nvPr/>
              </p:nvSpPr>
              <p:spPr bwMode="auto">
                <a:xfrm>
                  <a:off x="2470" y="1152"/>
                  <a:ext cx="759" cy="163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8966" name="Group 54"/>
              <p:cNvGrpSpPr>
                <a:grpSpLocks/>
              </p:cNvGrpSpPr>
              <p:nvPr/>
            </p:nvGrpSpPr>
            <p:grpSpPr bwMode="auto">
              <a:xfrm>
                <a:off x="3229" y="1152"/>
                <a:ext cx="802" cy="1632"/>
                <a:chOff x="3229" y="1152"/>
                <a:chExt cx="802" cy="1632"/>
              </a:xfrm>
            </p:grpSpPr>
            <p:sp>
              <p:nvSpPr>
                <p:cNvPr id="38967" name="Rectangle 55"/>
                <p:cNvSpPr>
                  <a:spLocks noChangeArrowheads="1"/>
                </p:cNvSpPr>
                <p:nvPr/>
              </p:nvSpPr>
              <p:spPr bwMode="auto">
                <a:xfrm>
                  <a:off x="3272" y="1152"/>
                  <a:ext cx="716" cy="16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-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20 hari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10 hari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100 hari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3 hari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1 hari</a:t>
                  </a:r>
                </a:p>
                <a:p>
                  <a:pPr algn="ctr"/>
                  <a:r>
                    <a:rPr lang="en-US" sz="1200" b="1">
                      <a:latin typeface="Times New Roman" pitchFamily="18" charset="0"/>
                      <a:cs typeface="Times New Roman" pitchFamily="18" charset="0"/>
                    </a:rPr>
                    <a:t>11 hari</a:t>
                  </a:r>
                </a:p>
                <a:p>
                  <a:pPr algn="ctr"/>
                  <a:endParaRPr lang="en-US" sz="1200" b="1">
                    <a:latin typeface="Times New Roman" pitchFamily="18" charset="0"/>
                  </a:endParaRPr>
                </a:p>
              </p:txBody>
            </p:sp>
            <p:sp>
              <p:nvSpPr>
                <p:cNvPr id="38968" name="Rectangle 56"/>
                <p:cNvSpPr>
                  <a:spLocks noChangeArrowheads="1"/>
                </p:cNvSpPr>
                <p:nvPr/>
              </p:nvSpPr>
              <p:spPr bwMode="auto">
                <a:xfrm>
                  <a:off x="3229" y="1152"/>
                  <a:ext cx="802" cy="1632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8969" name="Group 57"/>
              <p:cNvGrpSpPr>
                <a:grpSpLocks/>
              </p:cNvGrpSpPr>
              <p:nvPr/>
            </p:nvGrpSpPr>
            <p:grpSpPr bwMode="auto">
              <a:xfrm>
                <a:off x="0" y="2784"/>
                <a:ext cx="1027" cy="384"/>
                <a:chOff x="0" y="2784"/>
                <a:chExt cx="1027" cy="384"/>
              </a:xfrm>
            </p:grpSpPr>
            <p:sp>
              <p:nvSpPr>
                <p:cNvPr id="38970" name="Rectangle 58"/>
                <p:cNvSpPr>
                  <a:spLocks noChangeArrowheads="1"/>
                </p:cNvSpPr>
                <p:nvPr/>
              </p:nvSpPr>
              <p:spPr bwMode="auto">
                <a:xfrm>
                  <a:off x="43" y="2784"/>
                  <a:ext cx="941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ctr"/>
                  <a:r>
                    <a:rPr lang="en-US" sz="1600" b="1">
                      <a:latin typeface="Times New Roman" pitchFamily="18" charset="0"/>
                      <a:cs typeface="Times New Roman" pitchFamily="18" charset="0"/>
                    </a:rPr>
                    <a:t>Total</a:t>
                  </a:r>
                </a:p>
                <a:p>
                  <a:pPr algn="ctr"/>
                  <a:endParaRPr lang="en-US" sz="2400">
                    <a:latin typeface="Times New Roman" pitchFamily="18" charset="0"/>
                  </a:endParaRPr>
                </a:p>
              </p:txBody>
            </p:sp>
            <p:sp>
              <p:nvSpPr>
                <p:cNvPr id="38971" name="Rectangle 59"/>
                <p:cNvSpPr>
                  <a:spLocks noChangeArrowheads="1"/>
                </p:cNvSpPr>
                <p:nvPr/>
              </p:nvSpPr>
              <p:spPr bwMode="auto">
                <a:xfrm>
                  <a:off x="0" y="2784"/>
                  <a:ext cx="1027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8972" name="Group 60"/>
              <p:cNvGrpSpPr>
                <a:grpSpLocks/>
              </p:cNvGrpSpPr>
              <p:nvPr/>
            </p:nvGrpSpPr>
            <p:grpSpPr bwMode="auto">
              <a:xfrm>
                <a:off x="1027" y="2784"/>
                <a:ext cx="759" cy="384"/>
                <a:chOff x="1027" y="2784"/>
                <a:chExt cx="759" cy="384"/>
              </a:xfrm>
            </p:grpSpPr>
            <p:sp>
              <p:nvSpPr>
                <p:cNvPr id="38973" name="Rectangle 61"/>
                <p:cNvSpPr>
                  <a:spLocks noChangeArrowheads="1"/>
                </p:cNvSpPr>
                <p:nvPr/>
              </p:nvSpPr>
              <p:spPr bwMode="auto">
                <a:xfrm>
                  <a:off x="1070" y="2784"/>
                  <a:ext cx="673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ctr"/>
                  <a:r>
                    <a:rPr lang="en-US" sz="1600" b="1">
                      <a:latin typeface="Times New Roman" pitchFamily="18" charset="0"/>
                      <a:cs typeface="Times New Roman" pitchFamily="18" charset="0"/>
                    </a:rPr>
                    <a:t>205 hari</a:t>
                  </a:r>
                </a:p>
                <a:p>
                  <a:pPr algn="ctr"/>
                  <a:endParaRPr lang="en-US" sz="1600" b="1">
                    <a:latin typeface="Times New Roman" pitchFamily="18" charset="0"/>
                  </a:endParaRPr>
                </a:p>
              </p:txBody>
            </p:sp>
            <p:sp>
              <p:nvSpPr>
                <p:cNvPr id="38974" name="Rectangle 62"/>
                <p:cNvSpPr>
                  <a:spLocks noChangeArrowheads="1"/>
                </p:cNvSpPr>
                <p:nvPr/>
              </p:nvSpPr>
              <p:spPr bwMode="auto">
                <a:xfrm>
                  <a:off x="1027" y="2784"/>
                  <a:ext cx="759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8975" name="Group 63"/>
              <p:cNvGrpSpPr>
                <a:grpSpLocks/>
              </p:cNvGrpSpPr>
              <p:nvPr/>
            </p:nvGrpSpPr>
            <p:grpSpPr bwMode="auto">
              <a:xfrm>
                <a:off x="1786" y="2784"/>
                <a:ext cx="684" cy="384"/>
                <a:chOff x="1786" y="2784"/>
                <a:chExt cx="684" cy="384"/>
              </a:xfrm>
            </p:grpSpPr>
            <p:sp>
              <p:nvSpPr>
                <p:cNvPr id="38976" name="Rectangle 64"/>
                <p:cNvSpPr>
                  <a:spLocks noChangeArrowheads="1"/>
                </p:cNvSpPr>
                <p:nvPr/>
              </p:nvSpPr>
              <p:spPr bwMode="auto">
                <a:xfrm>
                  <a:off x="1829" y="2784"/>
                  <a:ext cx="598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ctr"/>
                  <a:r>
                    <a:rPr lang="en-US" sz="1600" b="1">
                      <a:latin typeface="Times New Roman" pitchFamily="18" charset="0"/>
                      <a:cs typeface="Times New Roman" pitchFamily="18" charset="0"/>
                    </a:rPr>
                    <a:t>155 hari</a:t>
                  </a:r>
                </a:p>
                <a:p>
                  <a:pPr algn="ctr"/>
                  <a:endParaRPr lang="en-US" sz="2400">
                    <a:latin typeface="Times New Roman" pitchFamily="18" charset="0"/>
                  </a:endParaRPr>
                </a:p>
              </p:txBody>
            </p:sp>
            <p:sp>
              <p:nvSpPr>
                <p:cNvPr id="38977" name="Rectangle 65"/>
                <p:cNvSpPr>
                  <a:spLocks noChangeArrowheads="1"/>
                </p:cNvSpPr>
                <p:nvPr/>
              </p:nvSpPr>
              <p:spPr bwMode="auto">
                <a:xfrm>
                  <a:off x="1786" y="2784"/>
                  <a:ext cx="684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8978" name="Group 66"/>
              <p:cNvGrpSpPr>
                <a:grpSpLocks/>
              </p:cNvGrpSpPr>
              <p:nvPr/>
            </p:nvGrpSpPr>
            <p:grpSpPr bwMode="auto">
              <a:xfrm>
                <a:off x="2470" y="2784"/>
                <a:ext cx="759" cy="384"/>
                <a:chOff x="2470" y="2784"/>
                <a:chExt cx="759" cy="384"/>
              </a:xfrm>
            </p:grpSpPr>
            <p:sp>
              <p:nvSpPr>
                <p:cNvPr id="38979" name="Rectangle 67"/>
                <p:cNvSpPr>
                  <a:spLocks noChangeArrowheads="1"/>
                </p:cNvSpPr>
                <p:nvPr/>
              </p:nvSpPr>
              <p:spPr bwMode="auto">
                <a:xfrm>
                  <a:off x="2513" y="2784"/>
                  <a:ext cx="673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ctr"/>
                  <a:r>
                    <a:rPr lang="en-US" sz="1600" b="1">
                      <a:latin typeface="Times New Roman" pitchFamily="18" charset="0"/>
                      <a:cs typeface="Times New Roman" pitchFamily="18" charset="0"/>
                    </a:rPr>
                    <a:t>215 hari</a:t>
                  </a:r>
                </a:p>
                <a:p>
                  <a:pPr algn="ctr"/>
                  <a:endParaRPr lang="en-US" sz="2400">
                    <a:latin typeface="Times New Roman" pitchFamily="18" charset="0"/>
                  </a:endParaRPr>
                </a:p>
              </p:txBody>
            </p:sp>
            <p:sp>
              <p:nvSpPr>
                <p:cNvPr id="38980" name="Rectangle 68"/>
                <p:cNvSpPr>
                  <a:spLocks noChangeArrowheads="1"/>
                </p:cNvSpPr>
                <p:nvPr/>
              </p:nvSpPr>
              <p:spPr bwMode="auto">
                <a:xfrm>
                  <a:off x="2470" y="2784"/>
                  <a:ext cx="759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38981" name="Group 69"/>
              <p:cNvGrpSpPr>
                <a:grpSpLocks/>
              </p:cNvGrpSpPr>
              <p:nvPr/>
            </p:nvGrpSpPr>
            <p:grpSpPr bwMode="auto">
              <a:xfrm>
                <a:off x="3229" y="2784"/>
                <a:ext cx="802" cy="384"/>
                <a:chOff x="3229" y="2784"/>
                <a:chExt cx="802" cy="384"/>
              </a:xfrm>
            </p:grpSpPr>
            <p:sp>
              <p:nvSpPr>
                <p:cNvPr id="38982" name="Rectangle 70"/>
                <p:cNvSpPr>
                  <a:spLocks noChangeArrowheads="1"/>
                </p:cNvSpPr>
                <p:nvPr/>
              </p:nvSpPr>
              <p:spPr bwMode="auto">
                <a:xfrm>
                  <a:off x="3272" y="2784"/>
                  <a:ext cx="716" cy="3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ctr"/>
                  <a:r>
                    <a:rPr lang="en-US" sz="1600" b="1">
                      <a:latin typeface="Times New Roman" pitchFamily="18" charset="0"/>
                      <a:cs typeface="Times New Roman" pitchFamily="18" charset="0"/>
                    </a:rPr>
                    <a:t>145 hari</a:t>
                  </a:r>
                </a:p>
                <a:p>
                  <a:pPr algn="ctr"/>
                  <a:endParaRPr lang="en-US" sz="2400">
                    <a:latin typeface="Times New Roman" pitchFamily="18" charset="0"/>
                  </a:endParaRPr>
                </a:p>
              </p:txBody>
            </p:sp>
            <p:sp>
              <p:nvSpPr>
                <p:cNvPr id="38983" name="Rectangle 71"/>
                <p:cNvSpPr>
                  <a:spLocks noChangeArrowheads="1"/>
                </p:cNvSpPr>
                <p:nvPr/>
              </p:nvSpPr>
              <p:spPr bwMode="auto">
                <a:xfrm>
                  <a:off x="3229" y="2784"/>
                  <a:ext cx="802" cy="38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38984" name="Rectangle 72"/>
            <p:cNvSpPr>
              <a:spLocks noChangeArrowheads="1"/>
            </p:cNvSpPr>
            <p:nvPr/>
          </p:nvSpPr>
          <p:spPr bwMode="auto">
            <a:xfrm>
              <a:off x="-3" y="391"/>
              <a:ext cx="4037" cy="2780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8985" name="Rectangle 73"/>
          <p:cNvSpPr>
            <a:spLocks noChangeArrowheads="1"/>
          </p:cNvSpPr>
          <p:nvPr/>
        </p:nvSpPr>
        <p:spPr bwMode="auto">
          <a:xfrm>
            <a:off x="1828800" y="5867400"/>
            <a:ext cx="91440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endParaRPr lang="en-US" sz="110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b="1">
                <a:latin typeface="Times New Roman" pitchFamily="18" charset="0"/>
                <a:cs typeface="Times New Roman" pitchFamily="18" charset="0"/>
              </a:rPr>
              <a:t>                                             360 hari                                                     360 harI</a:t>
            </a:r>
            <a:r>
              <a:rPr lang="en-US" sz="1100">
                <a:latin typeface="Times New Roman" pitchFamily="18" charset="0"/>
              </a:rPr>
              <a:t> </a:t>
            </a:r>
            <a:endParaRPr lang="en-US" sz="2400">
              <a:latin typeface="Times New Roman" pitchFamily="18" charset="0"/>
            </a:endParaRPr>
          </a:p>
        </p:txBody>
      </p:sp>
      <p:sp>
        <p:nvSpPr>
          <p:cNvPr id="38986" name="Rectangle 74"/>
          <p:cNvSpPr>
            <a:spLocks noChangeArrowheads="1"/>
          </p:cNvSpPr>
          <p:nvPr/>
        </p:nvSpPr>
        <p:spPr bwMode="auto">
          <a:xfrm>
            <a:off x="3175" y="5715000"/>
            <a:ext cx="9144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n-US" sz="100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</a:t>
            </a:r>
            <a:endParaRPr lang="en-US" sz="1100">
              <a:latin typeface="Times New Roman" pitchFamily="18" charset="0"/>
              <a:cs typeface="Times New Roman" pitchFamily="18" charset="0"/>
            </a:endParaRPr>
          </a:p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38987" name="WordArt 75"/>
          <p:cNvSpPr>
            <a:spLocks noChangeArrowheads="1" noChangeShapeType="1" noTextEdit="1"/>
          </p:cNvSpPr>
          <p:nvPr/>
        </p:nvSpPr>
        <p:spPr bwMode="auto">
          <a:xfrm>
            <a:off x="2495550" y="228600"/>
            <a:ext cx="4362450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b="1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Arial Black"/>
              </a:rPr>
              <a:t>POLA PENGGUNAAN AIR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pOLA PENGGUNAAN AI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76200"/>
            <a:ext cx="8763000" cy="662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Line 2"/>
          <p:cNvSpPr>
            <a:spLocks noChangeShapeType="1"/>
          </p:cNvSpPr>
          <p:nvPr/>
        </p:nvSpPr>
        <p:spPr bwMode="auto">
          <a:xfrm>
            <a:off x="1981200" y="3505200"/>
            <a:ext cx="2119313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11" name="Line 3"/>
          <p:cNvSpPr>
            <a:spLocks noChangeShapeType="1"/>
          </p:cNvSpPr>
          <p:nvPr/>
        </p:nvSpPr>
        <p:spPr bwMode="auto">
          <a:xfrm>
            <a:off x="4814888" y="3505200"/>
            <a:ext cx="3643312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12" name="Line 4"/>
          <p:cNvSpPr>
            <a:spLocks noChangeShapeType="1"/>
          </p:cNvSpPr>
          <p:nvPr/>
        </p:nvSpPr>
        <p:spPr bwMode="auto">
          <a:xfrm>
            <a:off x="1981200" y="3810000"/>
            <a:ext cx="931863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13" name="Line 5"/>
          <p:cNvSpPr>
            <a:spLocks noChangeShapeType="1"/>
          </p:cNvSpPr>
          <p:nvPr/>
        </p:nvSpPr>
        <p:spPr bwMode="auto">
          <a:xfrm>
            <a:off x="3484563" y="3810000"/>
            <a:ext cx="1544637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14" name="Line 6"/>
          <p:cNvSpPr>
            <a:spLocks noChangeShapeType="1"/>
          </p:cNvSpPr>
          <p:nvPr/>
        </p:nvSpPr>
        <p:spPr bwMode="auto">
          <a:xfrm>
            <a:off x="5662613" y="3810000"/>
            <a:ext cx="2795587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15" name="Line 7"/>
          <p:cNvSpPr>
            <a:spLocks noChangeShapeType="1"/>
          </p:cNvSpPr>
          <p:nvPr/>
        </p:nvSpPr>
        <p:spPr bwMode="auto">
          <a:xfrm>
            <a:off x="1981200" y="4191000"/>
            <a:ext cx="1050925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16" name="Line 8"/>
          <p:cNvSpPr>
            <a:spLocks noChangeShapeType="1"/>
          </p:cNvSpPr>
          <p:nvPr/>
        </p:nvSpPr>
        <p:spPr bwMode="auto">
          <a:xfrm>
            <a:off x="3657600" y="4191000"/>
            <a:ext cx="154305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17" name="Line 9"/>
          <p:cNvSpPr>
            <a:spLocks noChangeShapeType="1"/>
          </p:cNvSpPr>
          <p:nvPr/>
        </p:nvSpPr>
        <p:spPr bwMode="auto">
          <a:xfrm>
            <a:off x="5984875" y="4191000"/>
            <a:ext cx="2473325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18" name="Line 10"/>
          <p:cNvSpPr>
            <a:spLocks noChangeShapeType="1"/>
          </p:cNvSpPr>
          <p:nvPr/>
        </p:nvSpPr>
        <p:spPr bwMode="auto">
          <a:xfrm>
            <a:off x="1981200" y="4572000"/>
            <a:ext cx="15240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19" name="Line 11"/>
          <p:cNvSpPr>
            <a:spLocks noChangeShapeType="1"/>
          </p:cNvSpPr>
          <p:nvPr/>
        </p:nvSpPr>
        <p:spPr bwMode="auto">
          <a:xfrm>
            <a:off x="4095750" y="4572000"/>
            <a:ext cx="169545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20" name="Line 12"/>
          <p:cNvSpPr>
            <a:spLocks noChangeShapeType="1"/>
          </p:cNvSpPr>
          <p:nvPr/>
        </p:nvSpPr>
        <p:spPr bwMode="auto">
          <a:xfrm>
            <a:off x="6416675" y="4572000"/>
            <a:ext cx="2041525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21" name="Line 13"/>
          <p:cNvSpPr>
            <a:spLocks noChangeShapeType="1"/>
          </p:cNvSpPr>
          <p:nvPr/>
        </p:nvSpPr>
        <p:spPr bwMode="auto">
          <a:xfrm>
            <a:off x="1981200" y="4953000"/>
            <a:ext cx="19050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22" name="Line 14"/>
          <p:cNvSpPr>
            <a:spLocks noChangeShapeType="1"/>
          </p:cNvSpPr>
          <p:nvPr/>
        </p:nvSpPr>
        <p:spPr bwMode="auto">
          <a:xfrm>
            <a:off x="4629150" y="4953000"/>
            <a:ext cx="192405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23" name="Line 15"/>
          <p:cNvSpPr>
            <a:spLocks noChangeShapeType="1"/>
          </p:cNvSpPr>
          <p:nvPr/>
        </p:nvSpPr>
        <p:spPr bwMode="auto">
          <a:xfrm>
            <a:off x="7162800" y="4953000"/>
            <a:ext cx="1295400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24" name="Rectangle 16"/>
          <p:cNvSpPr>
            <a:spLocks noChangeArrowheads="1"/>
          </p:cNvSpPr>
          <p:nvPr/>
        </p:nvSpPr>
        <p:spPr bwMode="auto">
          <a:xfrm>
            <a:off x="122238" y="5981700"/>
            <a:ext cx="474662" cy="1143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25" name="Line 17"/>
          <p:cNvSpPr>
            <a:spLocks noChangeShapeType="1"/>
          </p:cNvSpPr>
          <p:nvPr/>
        </p:nvSpPr>
        <p:spPr bwMode="auto">
          <a:xfrm>
            <a:off x="122238" y="6477000"/>
            <a:ext cx="474662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3026" name="Rectangle 18"/>
          <p:cNvSpPr>
            <a:spLocks noChangeArrowheads="1"/>
          </p:cNvSpPr>
          <p:nvPr/>
        </p:nvSpPr>
        <p:spPr bwMode="auto">
          <a:xfrm>
            <a:off x="76200" y="2286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n-US" sz="2000" b="1">
                <a:solidFill>
                  <a:srgbClr val="003300"/>
                </a:solidFill>
                <a:cs typeface="Times New Roman" pitchFamily="18" charset="0"/>
              </a:rPr>
              <a:t>PENGATURAN PERGILIRAN AIR BERDASAR BLOK JARINGAN IRIGASI</a:t>
            </a:r>
          </a:p>
          <a:p>
            <a:r>
              <a:rPr lang="en-US" sz="2400">
                <a:latin typeface="Times New Roman" pitchFamily="18" charset="0"/>
              </a:rPr>
              <a:t>  </a:t>
            </a:r>
          </a:p>
        </p:txBody>
      </p:sp>
      <p:grpSp>
        <p:nvGrpSpPr>
          <p:cNvPr id="43027" name="Group 19"/>
          <p:cNvGrpSpPr>
            <a:grpSpLocks/>
          </p:cNvGrpSpPr>
          <p:nvPr/>
        </p:nvGrpSpPr>
        <p:grpSpPr bwMode="auto">
          <a:xfrm>
            <a:off x="228600" y="1066800"/>
            <a:ext cx="8686800" cy="4267200"/>
            <a:chOff x="-3" y="391"/>
            <a:chExt cx="3780" cy="1612"/>
          </a:xfrm>
        </p:grpSpPr>
        <p:grpSp>
          <p:nvGrpSpPr>
            <p:cNvPr id="43028" name="Group 20"/>
            <p:cNvGrpSpPr>
              <a:grpSpLocks/>
            </p:cNvGrpSpPr>
            <p:nvPr/>
          </p:nvGrpSpPr>
          <p:grpSpPr bwMode="auto">
            <a:xfrm>
              <a:off x="0" y="394"/>
              <a:ext cx="3774" cy="1606"/>
              <a:chOff x="0" y="394"/>
              <a:chExt cx="3774" cy="1606"/>
            </a:xfrm>
          </p:grpSpPr>
          <p:grpSp>
            <p:nvGrpSpPr>
              <p:cNvPr id="43029" name="Group 21"/>
              <p:cNvGrpSpPr>
                <a:grpSpLocks/>
              </p:cNvGrpSpPr>
              <p:nvPr/>
            </p:nvGrpSpPr>
            <p:grpSpPr bwMode="auto">
              <a:xfrm>
                <a:off x="0" y="394"/>
                <a:ext cx="653" cy="394"/>
                <a:chOff x="0" y="394"/>
                <a:chExt cx="653" cy="394"/>
              </a:xfrm>
            </p:grpSpPr>
            <p:sp>
              <p:nvSpPr>
                <p:cNvPr id="43030" name="Rectangle 22"/>
                <p:cNvSpPr>
                  <a:spLocks noChangeArrowheads="1"/>
                </p:cNvSpPr>
                <p:nvPr/>
              </p:nvSpPr>
              <p:spPr bwMode="auto">
                <a:xfrm>
                  <a:off x="43" y="394"/>
                  <a:ext cx="567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lang="en-US" sz="1600" b="1">
                      <a:cs typeface="Times New Roman" pitchFamily="18" charset="0"/>
                    </a:rPr>
                    <a:t>Blok </a:t>
                  </a:r>
                </a:p>
                <a:p>
                  <a:pPr algn="just"/>
                  <a:endParaRPr lang="en-US" sz="2400">
                    <a:latin typeface="Times New Roman" pitchFamily="18" charset="0"/>
                  </a:endParaRPr>
                </a:p>
              </p:txBody>
            </p:sp>
            <p:sp>
              <p:nvSpPr>
                <p:cNvPr id="43031" name="Rectangle 23"/>
                <p:cNvSpPr>
                  <a:spLocks noChangeArrowheads="1"/>
                </p:cNvSpPr>
                <p:nvPr/>
              </p:nvSpPr>
              <p:spPr bwMode="auto">
                <a:xfrm>
                  <a:off x="0" y="394"/>
                  <a:ext cx="653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3032" name="Group 24"/>
              <p:cNvGrpSpPr>
                <a:grpSpLocks/>
              </p:cNvGrpSpPr>
              <p:nvPr/>
            </p:nvGrpSpPr>
            <p:grpSpPr bwMode="auto">
              <a:xfrm>
                <a:off x="653" y="394"/>
                <a:ext cx="3121" cy="394"/>
                <a:chOff x="653" y="394"/>
                <a:chExt cx="3121" cy="394"/>
              </a:xfrm>
            </p:grpSpPr>
            <p:sp>
              <p:nvSpPr>
                <p:cNvPr id="43033" name="Rectangle 25"/>
                <p:cNvSpPr>
                  <a:spLocks noChangeArrowheads="1"/>
                </p:cNvSpPr>
                <p:nvPr/>
              </p:nvSpPr>
              <p:spPr bwMode="auto">
                <a:xfrm>
                  <a:off x="696" y="394"/>
                  <a:ext cx="3035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ctr"/>
                  <a:r>
                    <a:rPr lang="en-US" sz="1600" b="1">
                      <a:cs typeface="Times New Roman" pitchFamily="18" charset="0"/>
                    </a:rPr>
                    <a:t>Bulan Ke</a:t>
                  </a:r>
                </a:p>
                <a:p>
                  <a:pPr algn="ctr"/>
                  <a:endParaRPr lang="en-US" sz="2400">
                    <a:latin typeface="Times New Roman" pitchFamily="18" charset="0"/>
                  </a:endParaRPr>
                </a:p>
              </p:txBody>
            </p:sp>
            <p:sp>
              <p:nvSpPr>
                <p:cNvPr id="43034" name="Rectangle 26"/>
                <p:cNvSpPr>
                  <a:spLocks noChangeArrowheads="1"/>
                </p:cNvSpPr>
                <p:nvPr/>
              </p:nvSpPr>
              <p:spPr bwMode="auto">
                <a:xfrm>
                  <a:off x="653" y="394"/>
                  <a:ext cx="3121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3035" name="Group 27"/>
              <p:cNvGrpSpPr>
                <a:grpSpLocks/>
              </p:cNvGrpSpPr>
              <p:nvPr/>
            </p:nvGrpSpPr>
            <p:grpSpPr bwMode="auto">
              <a:xfrm>
                <a:off x="0" y="788"/>
                <a:ext cx="653" cy="394"/>
                <a:chOff x="0" y="788"/>
                <a:chExt cx="653" cy="394"/>
              </a:xfrm>
            </p:grpSpPr>
            <p:sp>
              <p:nvSpPr>
                <p:cNvPr id="43036" name="Rectangle 28"/>
                <p:cNvSpPr>
                  <a:spLocks noChangeArrowheads="1"/>
                </p:cNvSpPr>
                <p:nvPr/>
              </p:nvSpPr>
              <p:spPr bwMode="auto">
                <a:xfrm>
                  <a:off x="43" y="788"/>
                  <a:ext cx="567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lang="en-US" sz="1600" b="1">
                      <a:cs typeface="Times New Roman" pitchFamily="18" charset="0"/>
                    </a:rPr>
                    <a:t>Irigasi</a:t>
                  </a:r>
                </a:p>
                <a:p>
                  <a:pPr algn="just"/>
                  <a:endParaRPr lang="en-US" sz="2400">
                    <a:latin typeface="Times New Roman" pitchFamily="18" charset="0"/>
                  </a:endParaRPr>
                </a:p>
              </p:txBody>
            </p:sp>
            <p:sp>
              <p:nvSpPr>
                <p:cNvPr id="43037" name="Rectangle 29"/>
                <p:cNvSpPr>
                  <a:spLocks noChangeArrowheads="1"/>
                </p:cNvSpPr>
                <p:nvPr/>
              </p:nvSpPr>
              <p:spPr bwMode="auto">
                <a:xfrm>
                  <a:off x="0" y="788"/>
                  <a:ext cx="653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3038" name="Group 30"/>
              <p:cNvGrpSpPr>
                <a:grpSpLocks/>
              </p:cNvGrpSpPr>
              <p:nvPr/>
            </p:nvGrpSpPr>
            <p:grpSpPr bwMode="auto">
              <a:xfrm>
                <a:off x="653" y="788"/>
                <a:ext cx="3121" cy="394"/>
                <a:chOff x="653" y="788"/>
                <a:chExt cx="3121" cy="394"/>
              </a:xfrm>
            </p:grpSpPr>
            <p:sp>
              <p:nvSpPr>
                <p:cNvPr id="43039" name="Rectangle 31"/>
                <p:cNvSpPr>
                  <a:spLocks noChangeArrowheads="1"/>
                </p:cNvSpPr>
                <p:nvPr/>
              </p:nvSpPr>
              <p:spPr bwMode="auto">
                <a:xfrm>
                  <a:off x="696" y="788"/>
                  <a:ext cx="3035" cy="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lang="en-US" sz="1600" b="1">
                      <a:cs typeface="Times New Roman" pitchFamily="18" charset="0"/>
                    </a:rPr>
                    <a:t>1         2         3        4         5        6       7      8       9         10      11        12</a:t>
                  </a:r>
                </a:p>
                <a:p>
                  <a:pPr algn="just"/>
                  <a:endParaRPr lang="en-US" sz="2400">
                    <a:latin typeface="Times New Roman" pitchFamily="18" charset="0"/>
                  </a:endParaRPr>
                </a:p>
              </p:txBody>
            </p:sp>
            <p:sp>
              <p:nvSpPr>
                <p:cNvPr id="43040" name="Rectangle 32"/>
                <p:cNvSpPr>
                  <a:spLocks noChangeArrowheads="1"/>
                </p:cNvSpPr>
                <p:nvPr/>
              </p:nvSpPr>
              <p:spPr bwMode="auto">
                <a:xfrm>
                  <a:off x="653" y="788"/>
                  <a:ext cx="3121" cy="394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3041" name="Group 33"/>
              <p:cNvGrpSpPr>
                <a:grpSpLocks/>
              </p:cNvGrpSpPr>
              <p:nvPr/>
            </p:nvGrpSpPr>
            <p:grpSpPr bwMode="auto">
              <a:xfrm>
                <a:off x="0" y="1182"/>
                <a:ext cx="653" cy="818"/>
                <a:chOff x="0" y="1182"/>
                <a:chExt cx="653" cy="818"/>
              </a:xfrm>
            </p:grpSpPr>
            <p:sp>
              <p:nvSpPr>
                <p:cNvPr id="43042" name="Rectangle 34"/>
                <p:cNvSpPr>
                  <a:spLocks noChangeArrowheads="1"/>
                </p:cNvSpPr>
                <p:nvPr/>
              </p:nvSpPr>
              <p:spPr bwMode="auto">
                <a:xfrm>
                  <a:off x="43" y="1182"/>
                  <a:ext cx="567" cy="8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ctr">
                    <a:lnSpc>
                      <a:spcPct val="75000"/>
                    </a:lnSpc>
                  </a:pPr>
                  <a:endParaRPr lang="en-US" sz="1600" b="1">
                    <a:cs typeface="Times New Roman" pitchFamily="18" charset="0"/>
                  </a:endParaRPr>
                </a:p>
                <a:p>
                  <a:pPr algn="ctr">
                    <a:lnSpc>
                      <a:spcPct val="75000"/>
                    </a:lnSpc>
                  </a:pPr>
                  <a:r>
                    <a:rPr lang="en-US" sz="1600" b="1">
                      <a:cs typeface="Times New Roman" pitchFamily="18" charset="0"/>
                    </a:rPr>
                    <a:t>I</a:t>
                  </a:r>
                </a:p>
                <a:p>
                  <a:pPr algn="ctr">
                    <a:lnSpc>
                      <a:spcPct val="75000"/>
                    </a:lnSpc>
                  </a:pPr>
                  <a:endParaRPr lang="en-US" sz="1600" b="1">
                    <a:cs typeface="Times New Roman" pitchFamily="18" charset="0"/>
                  </a:endParaRPr>
                </a:p>
                <a:p>
                  <a:pPr algn="ctr">
                    <a:lnSpc>
                      <a:spcPct val="75000"/>
                    </a:lnSpc>
                  </a:pPr>
                  <a:r>
                    <a:rPr lang="en-US" sz="1600" b="1">
                      <a:cs typeface="Times New Roman" pitchFamily="18" charset="0"/>
                    </a:rPr>
                    <a:t>II</a:t>
                  </a:r>
                </a:p>
                <a:p>
                  <a:pPr algn="ctr">
                    <a:lnSpc>
                      <a:spcPct val="75000"/>
                    </a:lnSpc>
                  </a:pPr>
                  <a:endParaRPr lang="en-US" sz="1600" b="1">
                    <a:cs typeface="Times New Roman" pitchFamily="18" charset="0"/>
                  </a:endParaRPr>
                </a:p>
                <a:p>
                  <a:pPr algn="ctr">
                    <a:lnSpc>
                      <a:spcPct val="75000"/>
                    </a:lnSpc>
                  </a:pPr>
                  <a:r>
                    <a:rPr lang="en-US" sz="1600" b="1">
                      <a:cs typeface="Times New Roman" pitchFamily="18" charset="0"/>
                    </a:rPr>
                    <a:t>III</a:t>
                  </a:r>
                </a:p>
                <a:p>
                  <a:pPr algn="ctr">
                    <a:lnSpc>
                      <a:spcPct val="75000"/>
                    </a:lnSpc>
                  </a:pPr>
                  <a:endParaRPr lang="en-US" sz="1600" b="1">
                    <a:cs typeface="Times New Roman" pitchFamily="18" charset="0"/>
                  </a:endParaRPr>
                </a:p>
                <a:p>
                  <a:pPr algn="ctr">
                    <a:lnSpc>
                      <a:spcPct val="75000"/>
                    </a:lnSpc>
                  </a:pPr>
                  <a:r>
                    <a:rPr lang="en-US" sz="1600" b="1">
                      <a:cs typeface="Times New Roman" pitchFamily="18" charset="0"/>
                    </a:rPr>
                    <a:t>IV</a:t>
                  </a:r>
                </a:p>
                <a:p>
                  <a:pPr algn="ctr">
                    <a:lnSpc>
                      <a:spcPct val="75000"/>
                    </a:lnSpc>
                  </a:pPr>
                  <a:endParaRPr lang="en-US" sz="1600" b="1">
                    <a:cs typeface="Times New Roman" pitchFamily="18" charset="0"/>
                  </a:endParaRPr>
                </a:p>
                <a:p>
                  <a:pPr algn="ctr">
                    <a:lnSpc>
                      <a:spcPct val="75000"/>
                    </a:lnSpc>
                  </a:pPr>
                  <a:r>
                    <a:rPr lang="en-US" sz="1600" b="1">
                      <a:cs typeface="Times New Roman" pitchFamily="18" charset="0"/>
                    </a:rPr>
                    <a:t>V</a:t>
                  </a:r>
                </a:p>
                <a:p>
                  <a:pPr algn="ctr"/>
                  <a:endParaRPr lang="en-US" sz="1600" b="1"/>
                </a:p>
              </p:txBody>
            </p:sp>
            <p:sp>
              <p:nvSpPr>
                <p:cNvPr id="43043" name="Rectangle 35"/>
                <p:cNvSpPr>
                  <a:spLocks noChangeArrowheads="1"/>
                </p:cNvSpPr>
                <p:nvPr/>
              </p:nvSpPr>
              <p:spPr bwMode="auto">
                <a:xfrm>
                  <a:off x="0" y="1182"/>
                  <a:ext cx="653" cy="8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3044" name="Group 36"/>
              <p:cNvGrpSpPr>
                <a:grpSpLocks/>
              </p:cNvGrpSpPr>
              <p:nvPr/>
            </p:nvGrpSpPr>
            <p:grpSpPr bwMode="auto">
              <a:xfrm>
                <a:off x="653" y="1182"/>
                <a:ext cx="3121" cy="818"/>
                <a:chOff x="653" y="1182"/>
                <a:chExt cx="3121" cy="818"/>
              </a:xfrm>
            </p:grpSpPr>
            <p:sp>
              <p:nvSpPr>
                <p:cNvPr id="43045" name="Rectangle 37"/>
                <p:cNvSpPr>
                  <a:spLocks noChangeArrowheads="1"/>
                </p:cNvSpPr>
                <p:nvPr/>
              </p:nvSpPr>
              <p:spPr bwMode="auto">
                <a:xfrm>
                  <a:off x="696" y="1182"/>
                  <a:ext cx="3035" cy="8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3046" name="Rectangle 38"/>
                <p:cNvSpPr>
                  <a:spLocks noChangeArrowheads="1"/>
                </p:cNvSpPr>
                <p:nvPr/>
              </p:nvSpPr>
              <p:spPr bwMode="auto">
                <a:xfrm>
                  <a:off x="653" y="1182"/>
                  <a:ext cx="3121" cy="8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43047" name="Rectangle 39"/>
            <p:cNvSpPr>
              <a:spLocks noChangeArrowheads="1"/>
            </p:cNvSpPr>
            <p:nvPr/>
          </p:nvSpPr>
          <p:spPr bwMode="auto">
            <a:xfrm>
              <a:off x="-3" y="391"/>
              <a:ext cx="3780" cy="1612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3048" name="Rectangle 40"/>
          <p:cNvSpPr>
            <a:spLocks noChangeArrowheads="1"/>
          </p:cNvSpPr>
          <p:nvPr/>
        </p:nvSpPr>
        <p:spPr bwMode="auto">
          <a:xfrm>
            <a:off x="3175" y="5943600"/>
            <a:ext cx="91440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n-US" sz="1600" b="1">
                <a:latin typeface="Arial Narrow" pitchFamily="34" charset="0"/>
                <a:cs typeface="Times New Roman" pitchFamily="18" charset="0"/>
              </a:rPr>
              <a:t>                  = Persiapan Tambak (perbaikan konstruksi, pengeringan, pengapuran, pemupukan)</a:t>
            </a:r>
          </a:p>
          <a:p>
            <a:endParaRPr lang="en-US" sz="1600" b="1">
              <a:latin typeface="Arial Narrow" pitchFamily="34" charset="0"/>
            </a:endParaRPr>
          </a:p>
        </p:txBody>
      </p:sp>
      <p:sp>
        <p:nvSpPr>
          <p:cNvPr id="43049" name="Rectangle 41"/>
          <p:cNvSpPr>
            <a:spLocks noChangeArrowheads="1"/>
          </p:cNvSpPr>
          <p:nvPr/>
        </p:nvSpPr>
        <p:spPr bwMode="auto">
          <a:xfrm>
            <a:off x="152400" y="5486400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n-US" sz="1600" b="1">
                <a:latin typeface="Arial Narrow" pitchFamily="34" charset="0"/>
                <a:cs typeface="Times New Roman" pitchFamily="18" charset="0"/>
              </a:rPr>
              <a:t>Keterangan :</a:t>
            </a:r>
          </a:p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43050" name="Rectangle 42"/>
          <p:cNvSpPr>
            <a:spLocks noChangeArrowheads="1"/>
          </p:cNvSpPr>
          <p:nvPr/>
        </p:nvSpPr>
        <p:spPr bwMode="auto">
          <a:xfrm>
            <a:off x="3175" y="6308725"/>
            <a:ext cx="91440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n-US" sz="1600" b="1">
                <a:latin typeface="Arial Narrow" pitchFamily="34" charset="0"/>
                <a:cs typeface="Times New Roman" pitchFamily="18" charset="0"/>
              </a:rPr>
              <a:t>                  = pemeliharaan (penebaran benur, pemberian pakan, pemupukan, panen)</a:t>
            </a:r>
          </a:p>
          <a:p>
            <a:endParaRPr lang="en-US" sz="1600" b="1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ChangeArrowheads="1"/>
          </p:cNvSpPr>
          <p:nvPr/>
        </p:nvSpPr>
        <p:spPr bwMode="auto">
          <a:xfrm>
            <a:off x="457200" y="381000"/>
            <a:ext cx="91440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n-US" b="1">
                <a:cs typeface="Times New Roman" pitchFamily="18" charset="0"/>
              </a:rPr>
              <a:t>KEBUTUHAN POMPA AIR UNTUK TAMBAK INTENSIF DAN SEMI INTENSIF </a:t>
            </a:r>
          </a:p>
          <a:p>
            <a:pPr algn="just"/>
            <a:r>
              <a:rPr lang="en-US" b="1">
                <a:cs typeface="Times New Roman" pitchFamily="18" charset="0"/>
              </a:rPr>
              <a:t>                                            DI GANTUNG</a:t>
            </a:r>
          </a:p>
          <a:p>
            <a:endParaRPr lang="en-US" b="1"/>
          </a:p>
        </p:txBody>
      </p:sp>
      <p:grpSp>
        <p:nvGrpSpPr>
          <p:cNvPr id="45059" name="Group 3"/>
          <p:cNvGrpSpPr>
            <a:grpSpLocks/>
          </p:cNvGrpSpPr>
          <p:nvPr/>
        </p:nvGrpSpPr>
        <p:grpSpPr bwMode="auto">
          <a:xfrm>
            <a:off x="381000" y="1371600"/>
            <a:ext cx="8382000" cy="3886200"/>
            <a:chOff x="-3" y="391"/>
            <a:chExt cx="3480" cy="1324"/>
          </a:xfrm>
        </p:grpSpPr>
        <p:grpSp>
          <p:nvGrpSpPr>
            <p:cNvPr id="45060" name="Group 4"/>
            <p:cNvGrpSpPr>
              <a:grpSpLocks/>
            </p:cNvGrpSpPr>
            <p:nvPr/>
          </p:nvGrpSpPr>
          <p:grpSpPr bwMode="auto">
            <a:xfrm>
              <a:off x="0" y="394"/>
              <a:ext cx="3474" cy="1318"/>
              <a:chOff x="0" y="394"/>
              <a:chExt cx="3474" cy="1318"/>
            </a:xfrm>
          </p:grpSpPr>
          <p:grpSp>
            <p:nvGrpSpPr>
              <p:cNvPr id="45061" name="Group 5"/>
              <p:cNvGrpSpPr>
                <a:grpSpLocks/>
              </p:cNvGrpSpPr>
              <p:nvPr/>
            </p:nvGrpSpPr>
            <p:grpSpPr bwMode="auto">
              <a:xfrm>
                <a:off x="0" y="394"/>
                <a:ext cx="1168" cy="500"/>
                <a:chOff x="0" y="394"/>
                <a:chExt cx="1168" cy="500"/>
              </a:xfrm>
            </p:grpSpPr>
            <p:sp>
              <p:nvSpPr>
                <p:cNvPr id="45062" name="Rectangle 6"/>
                <p:cNvSpPr>
                  <a:spLocks noChangeArrowheads="1"/>
                </p:cNvSpPr>
                <p:nvPr/>
              </p:nvSpPr>
              <p:spPr bwMode="auto">
                <a:xfrm>
                  <a:off x="0" y="394"/>
                  <a:ext cx="1168" cy="500"/>
                </a:xfrm>
                <a:prstGeom prst="rect">
                  <a:avLst/>
                </a:prstGeom>
                <a:solidFill>
                  <a:srgbClr val="E0E0E0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45063" name="Group 7"/>
                <p:cNvGrpSpPr>
                  <a:grpSpLocks/>
                </p:cNvGrpSpPr>
                <p:nvPr/>
              </p:nvGrpSpPr>
              <p:grpSpPr bwMode="auto">
                <a:xfrm>
                  <a:off x="0" y="394"/>
                  <a:ext cx="1168" cy="500"/>
                  <a:chOff x="0" y="394"/>
                  <a:chExt cx="1168" cy="500"/>
                </a:xfrm>
              </p:grpSpPr>
              <p:sp>
                <p:nvSpPr>
                  <p:cNvPr id="45064" name="Rectangle 8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394"/>
                    <a:ext cx="1082" cy="500"/>
                  </a:xfrm>
                  <a:prstGeom prst="rect">
                    <a:avLst/>
                  </a:prstGeom>
                  <a:solidFill>
                    <a:srgbClr val="E0E0E0"/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algn="just"/>
                    <a:r>
                      <a:rPr lang="en-US" b="1">
                        <a:latin typeface="Times New Roman" pitchFamily="18" charset="0"/>
                        <a:cs typeface="Times New Roman" pitchFamily="18" charset="0"/>
                      </a:rPr>
                      <a:t>Teknologi tambak</a:t>
                    </a:r>
                  </a:p>
                  <a:p>
                    <a:pPr algn="just"/>
                    <a:endParaRPr lang="en-US" sz="2400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45065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94"/>
                    <a:ext cx="1168" cy="50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5066" name="Group 10"/>
              <p:cNvGrpSpPr>
                <a:grpSpLocks/>
              </p:cNvGrpSpPr>
              <p:nvPr/>
            </p:nvGrpSpPr>
            <p:grpSpPr bwMode="auto">
              <a:xfrm>
                <a:off x="1168" y="394"/>
                <a:ext cx="1023" cy="500"/>
                <a:chOff x="1168" y="394"/>
                <a:chExt cx="1023" cy="500"/>
              </a:xfrm>
            </p:grpSpPr>
            <p:sp>
              <p:nvSpPr>
                <p:cNvPr id="45067" name="Rectangle 11"/>
                <p:cNvSpPr>
                  <a:spLocks noChangeArrowheads="1"/>
                </p:cNvSpPr>
                <p:nvPr/>
              </p:nvSpPr>
              <p:spPr bwMode="auto">
                <a:xfrm>
                  <a:off x="1168" y="394"/>
                  <a:ext cx="1023" cy="500"/>
                </a:xfrm>
                <a:prstGeom prst="rect">
                  <a:avLst/>
                </a:prstGeom>
                <a:solidFill>
                  <a:srgbClr val="E0E0E0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45068" name="Group 12"/>
                <p:cNvGrpSpPr>
                  <a:grpSpLocks/>
                </p:cNvGrpSpPr>
                <p:nvPr/>
              </p:nvGrpSpPr>
              <p:grpSpPr bwMode="auto">
                <a:xfrm>
                  <a:off x="1168" y="394"/>
                  <a:ext cx="1023" cy="500"/>
                  <a:chOff x="1168" y="394"/>
                  <a:chExt cx="1023" cy="500"/>
                </a:xfrm>
              </p:grpSpPr>
              <p:sp>
                <p:nvSpPr>
                  <p:cNvPr id="45069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1211" y="394"/>
                    <a:ext cx="937" cy="500"/>
                  </a:xfrm>
                  <a:prstGeom prst="rect">
                    <a:avLst/>
                  </a:prstGeom>
                  <a:solidFill>
                    <a:srgbClr val="E0E0E0"/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algn="ctr"/>
                    <a:r>
                      <a:rPr lang="en-US" sz="1600" b="1">
                        <a:latin typeface="Times New Roman" pitchFamily="18" charset="0"/>
                        <a:cs typeface="Times New Roman" pitchFamily="18" charset="0"/>
                      </a:rPr>
                      <a:t>Luas areal (Ha)</a:t>
                    </a:r>
                  </a:p>
                  <a:p>
                    <a:pPr algn="ctr"/>
                    <a:endParaRPr lang="en-US" sz="2400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45070" name="Rectangle 14"/>
                  <p:cNvSpPr>
                    <a:spLocks noChangeArrowheads="1"/>
                  </p:cNvSpPr>
                  <p:nvPr/>
                </p:nvSpPr>
                <p:spPr bwMode="auto">
                  <a:xfrm>
                    <a:off x="1168" y="394"/>
                    <a:ext cx="1023" cy="50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5071" name="Group 15"/>
              <p:cNvGrpSpPr>
                <a:grpSpLocks/>
              </p:cNvGrpSpPr>
              <p:nvPr/>
            </p:nvGrpSpPr>
            <p:grpSpPr bwMode="auto">
              <a:xfrm>
                <a:off x="2191" y="394"/>
                <a:ext cx="1283" cy="500"/>
                <a:chOff x="2191" y="394"/>
                <a:chExt cx="1283" cy="500"/>
              </a:xfrm>
            </p:grpSpPr>
            <p:sp>
              <p:nvSpPr>
                <p:cNvPr id="45072" name="Rectangle 16"/>
                <p:cNvSpPr>
                  <a:spLocks noChangeArrowheads="1"/>
                </p:cNvSpPr>
                <p:nvPr/>
              </p:nvSpPr>
              <p:spPr bwMode="auto">
                <a:xfrm>
                  <a:off x="2191" y="394"/>
                  <a:ext cx="1283" cy="500"/>
                </a:xfrm>
                <a:prstGeom prst="rect">
                  <a:avLst/>
                </a:prstGeom>
                <a:solidFill>
                  <a:srgbClr val="E0E0E0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45073" name="Group 17"/>
                <p:cNvGrpSpPr>
                  <a:grpSpLocks/>
                </p:cNvGrpSpPr>
                <p:nvPr/>
              </p:nvGrpSpPr>
              <p:grpSpPr bwMode="auto">
                <a:xfrm>
                  <a:off x="2191" y="394"/>
                  <a:ext cx="1283" cy="500"/>
                  <a:chOff x="2191" y="394"/>
                  <a:chExt cx="1283" cy="500"/>
                </a:xfrm>
              </p:grpSpPr>
              <p:sp>
                <p:nvSpPr>
                  <p:cNvPr id="45074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2234" y="394"/>
                    <a:ext cx="1197" cy="500"/>
                  </a:xfrm>
                  <a:prstGeom prst="rect">
                    <a:avLst/>
                  </a:prstGeom>
                  <a:solidFill>
                    <a:srgbClr val="E0E0E0"/>
                  </a:solidFill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 algn="ctr"/>
                    <a:r>
                      <a:rPr lang="en-US" sz="1600" b="1">
                        <a:latin typeface="Times New Roman" pitchFamily="18" charset="0"/>
                        <a:cs typeface="Times New Roman" pitchFamily="18" charset="0"/>
                      </a:rPr>
                      <a:t>Kebutuhan pompa air</a:t>
                    </a:r>
                  </a:p>
                  <a:p>
                    <a:pPr algn="ctr"/>
                    <a:r>
                      <a:rPr lang="en-US" sz="1600" b="1">
                        <a:latin typeface="Times New Roman" pitchFamily="18" charset="0"/>
                        <a:cs typeface="Times New Roman" pitchFamily="18" charset="0"/>
                      </a:rPr>
                      <a:t>(Unit)</a:t>
                    </a:r>
                  </a:p>
                  <a:p>
                    <a:pPr algn="ctr"/>
                    <a:endParaRPr lang="en-US" sz="1600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45075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2191" y="394"/>
                    <a:ext cx="1283" cy="50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45076" name="Group 20"/>
              <p:cNvGrpSpPr>
                <a:grpSpLocks/>
              </p:cNvGrpSpPr>
              <p:nvPr/>
            </p:nvGrpSpPr>
            <p:grpSpPr bwMode="auto">
              <a:xfrm>
                <a:off x="0" y="894"/>
                <a:ext cx="1168" cy="818"/>
                <a:chOff x="0" y="894"/>
                <a:chExt cx="1168" cy="818"/>
              </a:xfrm>
            </p:grpSpPr>
            <p:sp>
              <p:nvSpPr>
                <p:cNvPr id="45077" name="Rectangle 21"/>
                <p:cNvSpPr>
                  <a:spLocks noChangeArrowheads="1"/>
                </p:cNvSpPr>
                <p:nvPr/>
              </p:nvSpPr>
              <p:spPr bwMode="auto">
                <a:xfrm>
                  <a:off x="43" y="894"/>
                  <a:ext cx="1082" cy="8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just"/>
                  <a:r>
                    <a:rPr lang="en-US" b="1">
                      <a:latin typeface="Times New Roman" pitchFamily="18" charset="0"/>
                      <a:cs typeface="Times New Roman" pitchFamily="18" charset="0"/>
                    </a:rPr>
                    <a:t>1. Intensif Resirkulasi</a:t>
                  </a:r>
                </a:p>
                <a:p>
                  <a:pPr algn="just"/>
                  <a:r>
                    <a:rPr lang="en-US" b="1">
                      <a:latin typeface="Times New Roman" pitchFamily="18" charset="0"/>
                      <a:cs typeface="Times New Roman" pitchFamily="18" charset="0"/>
                    </a:rPr>
                    <a:t>    Tertutup</a:t>
                  </a:r>
                </a:p>
                <a:p>
                  <a:pPr algn="just"/>
                  <a:r>
                    <a:rPr lang="en-US" b="1">
                      <a:latin typeface="Times New Roman" pitchFamily="18" charset="0"/>
                      <a:cs typeface="Times New Roman" pitchFamily="18" charset="0"/>
                    </a:rPr>
                    <a:t>2. Semi Intensif</a:t>
                  </a:r>
                </a:p>
                <a:p>
                  <a:pPr algn="just"/>
                  <a:r>
                    <a:rPr lang="en-US" b="1">
                      <a:latin typeface="Times New Roman" pitchFamily="18" charset="0"/>
                      <a:cs typeface="Times New Roman" pitchFamily="18" charset="0"/>
                    </a:rPr>
                    <a:t>3. Intensif Resirkulasi</a:t>
                  </a:r>
                </a:p>
                <a:p>
                  <a:pPr algn="just"/>
                  <a:r>
                    <a:rPr lang="en-US" b="1">
                      <a:latin typeface="Times New Roman" pitchFamily="18" charset="0"/>
                      <a:cs typeface="Times New Roman" pitchFamily="18" charset="0"/>
                    </a:rPr>
                    <a:t>    Terbuka</a:t>
                  </a:r>
                </a:p>
                <a:p>
                  <a:pPr algn="just"/>
                  <a:endParaRPr lang="en-US" b="1">
                    <a:latin typeface="Times New Roman" pitchFamily="18" charset="0"/>
                  </a:endParaRPr>
                </a:p>
              </p:txBody>
            </p:sp>
            <p:sp>
              <p:nvSpPr>
                <p:cNvPr id="45078" name="Rectangle 22"/>
                <p:cNvSpPr>
                  <a:spLocks noChangeArrowheads="1"/>
                </p:cNvSpPr>
                <p:nvPr/>
              </p:nvSpPr>
              <p:spPr bwMode="auto">
                <a:xfrm>
                  <a:off x="0" y="894"/>
                  <a:ext cx="1168" cy="8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5079" name="Group 23"/>
              <p:cNvGrpSpPr>
                <a:grpSpLocks/>
              </p:cNvGrpSpPr>
              <p:nvPr/>
            </p:nvGrpSpPr>
            <p:grpSpPr bwMode="auto">
              <a:xfrm>
                <a:off x="1168" y="894"/>
                <a:ext cx="1023" cy="818"/>
                <a:chOff x="1168" y="894"/>
                <a:chExt cx="1023" cy="818"/>
              </a:xfrm>
            </p:grpSpPr>
            <p:sp>
              <p:nvSpPr>
                <p:cNvPr id="45080" name="Rectangle 24"/>
                <p:cNvSpPr>
                  <a:spLocks noChangeArrowheads="1"/>
                </p:cNvSpPr>
                <p:nvPr/>
              </p:nvSpPr>
              <p:spPr bwMode="auto">
                <a:xfrm>
                  <a:off x="1211" y="894"/>
                  <a:ext cx="937" cy="8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ctr"/>
                  <a:r>
                    <a:rPr lang="en-US" b="1">
                      <a:latin typeface="Times New Roman" pitchFamily="18" charset="0"/>
                      <a:cs typeface="Times New Roman" pitchFamily="18" charset="0"/>
                    </a:rPr>
                    <a:t>48</a:t>
                  </a:r>
                </a:p>
                <a:p>
                  <a:pPr algn="ctr"/>
                  <a:r>
                    <a:rPr lang="en-US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b="1">
                      <a:latin typeface="Times New Roman" pitchFamily="18" charset="0"/>
                      <a:cs typeface="Times New Roman" pitchFamily="18" charset="0"/>
                    </a:rPr>
                    <a:t>51</a:t>
                  </a:r>
                </a:p>
                <a:p>
                  <a:pPr algn="ctr"/>
                  <a:r>
                    <a:rPr lang="en-US" b="1">
                      <a:latin typeface="Times New Roman" pitchFamily="18" charset="0"/>
                      <a:cs typeface="Times New Roman" pitchFamily="18" charset="0"/>
                    </a:rPr>
                    <a:t>51</a:t>
                  </a:r>
                </a:p>
                <a:p>
                  <a:pPr algn="ctr"/>
                  <a:endParaRPr lang="en-US" b="1">
                    <a:latin typeface="Times New Roman" pitchFamily="18" charset="0"/>
                  </a:endParaRPr>
                </a:p>
              </p:txBody>
            </p:sp>
            <p:sp>
              <p:nvSpPr>
                <p:cNvPr id="45081" name="Rectangle 25"/>
                <p:cNvSpPr>
                  <a:spLocks noChangeArrowheads="1"/>
                </p:cNvSpPr>
                <p:nvPr/>
              </p:nvSpPr>
              <p:spPr bwMode="auto">
                <a:xfrm>
                  <a:off x="1168" y="894"/>
                  <a:ext cx="1023" cy="8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45082" name="Group 26"/>
              <p:cNvGrpSpPr>
                <a:grpSpLocks/>
              </p:cNvGrpSpPr>
              <p:nvPr/>
            </p:nvGrpSpPr>
            <p:grpSpPr bwMode="auto">
              <a:xfrm>
                <a:off x="2191" y="894"/>
                <a:ext cx="1283" cy="818"/>
                <a:chOff x="2191" y="894"/>
                <a:chExt cx="1283" cy="818"/>
              </a:xfrm>
            </p:grpSpPr>
            <p:sp>
              <p:nvSpPr>
                <p:cNvPr id="45083" name="Rectangle 27"/>
                <p:cNvSpPr>
                  <a:spLocks noChangeArrowheads="1"/>
                </p:cNvSpPr>
                <p:nvPr/>
              </p:nvSpPr>
              <p:spPr bwMode="auto">
                <a:xfrm>
                  <a:off x="2234" y="894"/>
                  <a:ext cx="1197" cy="8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pPr algn="ctr"/>
                  <a:r>
                    <a:rPr lang="en-US" b="1">
                      <a:latin typeface="Times New Roman" pitchFamily="18" charset="0"/>
                      <a:cs typeface="Times New Roman" pitchFamily="18" charset="0"/>
                    </a:rPr>
                    <a:t>9 – 10</a:t>
                  </a:r>
                </a:p>
                <a:p>
                  <a:pPr algn="ctr"/>
                  <a:r>
                    <a:rPr lang="en-US" b="1">
                      <a:latin typeface="Times New Roman" pitchFamily="18" charset="0"/>
                      <a:cs typeface="Times New Roman" pitchFamily="18" charset="0"/>
                    </a:rPr>
                    <a:t> </a:t>
                  </a:r>
                </a:p>
                <a:p>
                  <a:pPr algn="ctr"/>
                  <a:r>
                    <a:rPr lang="en-US" b="1">
                      <a:latin typeface="Times New Roman" pitchFamily="18" charset="0"/>
                      <a:cs typeface="Times New Roman" pitchFamily="18" charset="0"/>
                    </a:rPr>
                    <a:t>5</a:t>
                  </a:r>
                </a:p>
                <a:p>
                  <a:pPr algn="ctr"/>
                  <a:r>
                    <a:rPr lang="en-US" b="1">
                      <a:latin typeface="Times New Roman" pitchFamily="18" charset="0"/>
                      <a:cs typeface="Times New Roman" pitchFamily="18" charset="0"/>
                    </a:rPr>
                    <a:t>10</a:t>
                  </a:r>
                </a:p>
                <a:p>
                  <a:pPr algn="ctr"/>
                  <a:endParaRPr lang="en-US" b="1">
                    <a:latin typeface="Times New Roman" pitchFamily="18" charset="0"/>
                  </a:endParaRPr>
                </a:p>
              </p:txBody>
            </p:sp>
            <p:sp>
              <p:nvSpPr>
                <p:cNvPr id="45084" name="Rectangle 28"/>
                <p:cNvSpPr>
                  <a:spLocks noChangeArrowheads="1"/>
                </p:cNvSpPr>
                <p:nvPr/>
              </p:nvSpPr>
              <p:spPr bwMode="auto">
                <a:xfrm>
                  <a:off x="2191" y="894"/>
                  <a:ext cx="1283" cy="818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45085" name="Rectangle 29"/>
            <p:cNvSpPr>
              <a:spLocks noChangeArrowheads="1"/>
            </p:cNvSpPr>
            <p:nvPr/>
          </p:nvSpPr>
          <p:spPr bwMode="auto">
            <a:xfrm>
              <a:off x="-3" y="391"/>
              <a:ext cx="3480" cy="1324"/>
            </a:xfrm>
            <a:prstGeom prst="rect">
              <a:avLst/>
            </a:prstGeom>
            <a:noFill/>
            <a:ln w="9525">
              <a:solidFill>
                <a:srgbClr val="A0A0A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5086" name="Rectangle 30"/>
          <p:cNvSpPr>
            <a:spLocks noChangeArrowheads="1"/>
          </p:cNvSpPr>
          <p:nvPr/>
        </p:nvSpPr>
        <p:spPr bwMode="auto">
          <a:xfrm>
            <a:off x="3175" y="4478338"/>
            <a:ext cx="914400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en-US" sz="1100">
                <a:latin typeface="Times New Roman" pitchFamily="18" charset="0"/>
                <a:cs typeface="Times New Roman" pitchFamily="18" charset="0"/>
              </a:rPr>
              <a:t> </a:t>
            </a:r>
            <a:endParaRPr lang="en-US" sz="1200" b="1">
              <a:latin typeface="Times New Roman" pitchFamily="18" charset="0"/>
              <a:cs typeface="Times New Roman" pitchFamily="18" charset="0"/>
            </a:endParaRPr>
          </a:p>
          <a:p>
            <a:endParaRPr lang="en-US" sz="2400">
              <a:latin typeface="Times New Roman" pitchFamily="18" charset="0"/>
            </a:endParaRPr>
          </a:p>
        </p:txBody>
      </p:sp>
      <p:sp>
        <p:nvSpPr>
          <p:cNvPr id="45087" name="WordArt 31"/>
          <p:cNvSpPr>
            <a:spLocks noChangeArrowheads="1" noChangeShapeType="1" noTextEdit="1"/>
          </p:cNvSpPr>
          <p:nvPr/>
        </p:nvSpPr>
        <p:spPr bwMode="auto">
          <a:xfrm>
            <a:off x="600075" y="5467350"/>
            <a:ext cx="3352800" cy="438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1600" b="1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INTENSIF : PER UNIT POMPA = 10 HA</a:t>
            </a:r>
          </a:p>
          <a:p>
            <a:pPr algn="ctr"/>
            <a:r>
              <a:rPr lang="it-IT" sz="1600" b="1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SEMI INTENSIF : 1 POMPA = 5 HA</a:t>
            </a:r>
            <a:endParaRPr lang="en-US" sz="1600" b="1" kern="1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C0C0C0"/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 descr="Water droplets"/>
          <p:cNvSpPr>
            <a:spLocks noGrp="1" noChangeArrowheads="1"/>
          </p:cNvSpPr>
          <p:nvPr>
            <p:ph type="title"/>
          </p:nvPr>
        </p:nvSpPr>
        <p:spPr>
          <a:xfrm>
            <a:off x="1066800" y="76200"/>
            <a:ext cx="7162800" cy="457200"/>
          </a:xfrm>
          <a:blipFill dpi="0" rotWithShape="0">
            <a:blip r:embed="rId2"/>
            <a:srcRect/>
            <a:tile tx="0" ty="0" sx="100000" sy="100000" flip="none" algn="tl"/>
          </a:blipFill>
        </p:spPr>
        <p:txBody>
          <a:bodyPr/>
          <a:lstStyle/>
          <a:p>
            <a:r>
              <a:rPr lang="en-US" sz="2800" b="1">
                <a:solidFill>
                  <a:srgbClr val="99CC00"/>
                </a:solidFill>
                <a:latin typeface="Verdana" pitchFamily="34" charset="0"/>
              </a:rPr>
              <a:t>SISTEM RESIRKULASI TERTUTUP</a:t>
            </a:r>
          </a:p>
        </p:txBody>
      </p:sp>
      <p:sp>
        <p:nvSpPr>
          <p:cNvPr id="47107" name="WordArt 3"/>
          <p:cNvSpPr>
            <a:spLocks noChangeArrowheads="1" noChangeShapeType="1" noTextEdit="1"/>
          </p:cNvSpPr>
          <p:nvPr/>
        </p:nvSpPr>
        <p:spPr bwMode="auto">
          <a:xfrm>
            <a:off x="1085850" y="885825"/>
            <a:ext cx="819150" cy="180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200" b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AIR PASOK</a:t>
            </a:r>
          </a:p>
        </p:txBody>
      </p:sp>
      <p:sp>
        <p:nvSpPr>
          <p:cNvPr id="47108" name="WordArt 4"/>
          <p:cNvSpPr>
            <a:spLocks noChangeArrowheads="1" noChangeShapeType="1" noTextEdit="1"/>
          </p:cNvSpPr>
          <p:nvPr/>
        </p:nvSpPr>
        <p:spPr bwMode="auto">
          <a:xfrm>
            <a:off x="390525" y="1676400"/>
            <a:ext cx="2505075" cy="180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200" b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ALIRAN AIR MASUK GREEN BELT</a:t>
            </a:r>
          </a:p>
        </p:txBody>
      </p:sp>
      <p:sp>
        <p:nvSpPr>
          <p:cNvPr id="47109" name="Line 5"/>
          <p:cNvSpPr>
            <a:spLocks noChangeShapeType="1"/>
          </p:cNvSpPr>
          <p:nvPr/>
        </p:nvSpPr>
        <p:spPr bwMode="auto">
          <a:xfrm>
            <a:off x="1447800" y="1143000"/>
            <a:ext cx="0" cy="533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10" name="WordArt 6"/>
          <p:cNvSpPr>
            <a:spLocks noChangeArrowheads="1" noChangeShapeType="1" noTextEdit="1"/>
          </p:cNvSpPr>
          <p:nvPr/>
        </p:nvSpPr>
        <p:spPr bwMode="auto">
          <a:xfrm>
            <a:off x="695325" y="2381250"/>
            <a:ext cx="1438275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200" b="1" kern="1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PEMASUKAN AIR</a:t>
            </a:r>
          </a:p>
          <a:p>
            <a:pPr algn="ctr"/>
            <a:r>
              <a:rPr lang="en-US" sz="1200" b="1" kern="1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KE PETAK TANDON</a:t>
            </a:r>
          </a:p>
        </p:txBody>
      </p:sp>
      <p:sp>
        <p:nvSpPr>
          <p:cNvPr id="47111" name="Line 7"/>
          <p:cNvSpPr>
            <a:spLocks noChangeShapeType="1"/>
          </p:cNvSpPr>
          <p:nvPr/>
        </p:nvSpPr>
        <p:spPr bwMode="auto">
          <a:xfrm>
            <a:off x="1447800" y="1905000"/>
            <a:ext cx="0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12" name="WordArt 8"/>
          <p:cNvSpPr>
            <a:spLocks noChangeArrowheads="1" noChangeShapeType="1" noTextEdit="1"/>
          </p:cNvSpPr>
          <p:nvPr/>
        </p:nvSpPr>
        <p:spPr bwMode="auto">
          <a:xfrm>
            <a:off x="609600" y="3276600"/>
            <a:ext cx="1743075" cy="180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200" b="1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STABILISASI MUTU AIR</a:t>
            </a:r>
          </a:p>
        </p:txBody>
      </p:sp>
      <p:sp>
        <p:nvSpPr>
          <p:cNvPr id="47113" name="Line 9"/>
          <p:cNvSpPr>
            <a:spLocks noChangeShapeType="1"/>
          </p:cNvSpPr>
          <p:nvPr/>
        </p:nvSpPr>
        <p:spPr bwMode="auto">
          <a:xfrm>
            <a:off x="1447800" y="2819400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14" name="WordArt 10"/>
          <p:cNvSpPr>
            <a:spLocks noChangeArrowheads="1" noChangeShapeType="1" noTextEdit="1"/>
          </p:cNvSpPr>
          <p:nvPr/>
        </p:nvSpPr>
        <p:spPr bwMode="auto">
          <a:xfrm>
            <a:off x="685800" y="3962400"/>
            <a:ext cx="1609725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200" b="1" kern="10">
                <a:ln w="9525">
                  <a:noFill/>
                  <a:round/>
                  <a:headEnd/>
                  <a:tailEnd/>
                </a:ln>
                <a:solidFill>
                  <a:srgbClr val="993366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DISTRIBUSI AIR KE</a:t>
            </a:r>
          </a:p>
          <a:p>
            <a:pPr algn="ctr"/>
            <a:r>
              <a:rPr lang="en-US" sz="1200" b="1" kern="10">
                <a:ln w="9525">
                  <a:noFill/>
                  <a:round/>
                  <a:headEnd/>
                  <a:tailEnd/>
                </a:ln>
                <a:solidFill>
                  <a:srgbClr val="993366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PETAK VIA PINTU AIR</a:t>
            </a:r>
          </a:p>
        </p:txBody>
      </p:sp>
      <p:sp>
        <p:nvSpPr>
          <p:cNvPr id="47115" name="Line 11"/>
          <p:cNvSpPr>
            <a:spLocks noChangeShapeType="1"/>
          </p:cNvSpPr>
          <p:nvPr/>
        </p:nvSpPr>
        <p:spPr bwMode="auto">
          <a:xfrm>
            <a:off x="1447800" y="3505200"/>
            <a:ext cx="0" cy="381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16" name="WordArt 12"/>
          <p:cNvSpPr>
            <a:spLocks noChangeArrowheads="1" noChangeShapeType="1" noTextEdit="1"/>
          </p:cNvSpPr>
          <p:nvPr/>
        </p:nvSpPr>
        <p:spPr bwMode="auto">
          <a:xfrm>
            <a:off x="742950" y="4800600"/>
            <a:ext cx="1390650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200" b="1" kern="10">
                <a:ln w="9525">
                  <a:noFill/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PENGISIAN AIR KE</a:t>
            </a:r>
          </a:p>
          <a:p>
            <a:pPr algn="ctr"/>
            <a:r>
              <a:rPr lang="en-US" sz="1200" b="1" kern="10">
                <a:ln w="9525">
                  <a:noFill/>
                  <a:round/>
                  <a:headEnd/>
                  <a:tailEnd/>
                </a:ln>
                <a:solidFill>
                  <a:srgbClr val="0080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PETAK TAMBAK</a:t>
            </a:r>
          </a:p>
        </p:txBody>
      </p:sp>
      <p:sp>
        <p:nvSpPr>
          <p:cNvPr id="47117" name="Line 13"/>
          <p:cNvSpPr>
            <a:spLocks noChangeShapeType="1"/>
          </p:cNvSpPr>
          <p:nvPr/>
        </p:nvSpPr>
        <p:spPr bwMode="auto">
          <a:xfrm>
            <a:off x="1447800" y="44196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18" name="WordArt 14"/>
          <p:cNvSpPr>
            <a:spLocks noChangeArrowheads="1" noChangeShapeType="1" noTextEdit="1"/>
          </p:cNvSpPr>
          <p:nvPr/>
        </p:nvSpPr>
        <p:spPr bwMode="auto">
          <a:xfrm>
            <a:off x="1143000" y="5562600"/>
            <a:ext cx="1314450" cy="180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200" b="1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PERGANTIAN AIR</a:t>
            </a:r>
          </a:p>
        </p:txBody>
      </p:sp>
      <p:sp>
        <p:nvSpPr>
          <p:cNvPr id="47119" name="Line 15"/>
          <p:cNvSpPr>
            <a:spLocks noChangeShapeType="1"/>
          </p:cNvSpPr>
          <p:nvPr/>
        </p:nvSpPr>
        <p:spPr bwMode="auto">
          <a:xfrm>
            <a:off x="1447800" y="5257800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20" name="Rectangle 16"/>
          <p:cNvSpPr>
            <a:spLocks noChangeArrowheads="1"/>
          </p:cNvSpPr>
          <p:nvPr/>
        </p:nvSpPr>
        <p:spPr bwMode="auto">
          <a:xfrm>
            <a:off x="3276600" y="6096000"/>
            <a:ext cx="2209800" cy="457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121" name="WordArt 17"/>
          <p:cNvSpPr>
            <a:spLocks noChangeArrowheads="1" noChangeShapeType="1" noTextEdit="1"/>
          </p:cNvSpPr>
          <p:nvPr/>
        </p:nvSpPr>
        <p:spPr bwMode="auto">
          <a:xfrm>
            <a:off x="3352800" y="6219825"/>
            <a:ext cx="1952625" cy="180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200" b="1" kern="10">
                <a:ln w="9525">
                  <a:noFill/>
                  <a:round/>
                  <a:headEnd/>
                  <a:tailEnd/>
                </a:ln>
                <a:solidFill>
                  <a:srgbClr val="CC0099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PEMBUANGAN AIR BEKAS</a:t>
            </a:r>
          </a:p>
        </p:txBody>
      </p:sp>
      <p:sp>
        <p:nvSpPr>
          <p:cNvPr id="47122" name="WordArt 18" descr="White marble"/>
          <p:cNvSpPr>
            <a:spLocks noChangeArrowheads="1" noChangeShapeType="1" noTextEdit="1"/>
          </p:cNvSpPr>
          <p:nvPr/>
        </p:nvSpPr>
        <p:spPr bwMode="auto">
          <a:xfrm>
            <a:off x="5029200" y="4467225"/>
            <a:ext cx="1790700" cy="257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sz="1400" kern="10">
                <a:ln w="9525"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 Black"/>
              </a:rPr>
              <a:t>SALURAN BUANG</a:t>
            </a:r>
          </a:p>
        </p:txBody>
      </p:sp>
      <p:sp>
        <p:nvSpPr>
          <p:cNvPr id="47123" name="Line 19"/>
          <p:cNvSpPr>
            <a:spLocks noChangeShapeType="1"/>
          </p:cNvSpPr>
          <p:nvPr/>
        </p:nvSpPr>
        <p:spPr bwMode="auto">
          <a:xfrm>
            <a:off x="1447800" y="58674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24" name="Line 20"/>
          <p:cNvSpPr>
            <a:spLocks noChangeShapeType="1"/>
          </p:cNvSpPr>
          <p:nvPr/>
        </p:nvSpPr>
        <p:spPr bwMode="auto">
          <a:xfrm>
            <a:off x="1447800" y="6324600"/>
            <a:ext cx="1752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25" name="Line 21"/>
          <p:cNvSpPr>
            <a:spLocks noChangeShapeType="1"/>
          </p:cNvSpPr>
          <p:nvPr/>
        </p:nvSpPr>
        <p:spPr bwMode="auto">
          <a:xfrm>
            <a:off x="5486400" y="6400800"/>
            <a:ext cx="6096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26" name="Line 22"/>
          <p:cNvSpPr>
            <a:spLocks noChangeShapeType="1"/>
          </p:cNvSpPr>
          <p:nvPr/>
        </p:nvSpPr>
        <p:spPr bwMode="auto">
          <a:xfrm flipV="1">
            <a:off x="6096000" y="4953000"/>
            <a:ext cx="0" cy="1447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27" name="WordArt 23" descr="Sand"/>
          <p:cNvSpPr>
            <a:spLocks noChangeArrowheads="1" noChangeShapeType="1" noTextEdit="1"/>
          </p:cNvSpPr>
          <p:nvPr/>
        </p:nvSpPr>
        <p:spPr bwMode="auto">
          <a:xfrm>
            <a:off x="4962525" y="1676400"/>
            <a:ext cx="1895475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en-US" sz="1400" kern="10">
                <a:ln w="9525"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latin typeface="Arial Black"/>
              </a:rPr>
              <a:t>AIR BEKAS SUDAH</a:t>
            </a:r>
          </a:p>
          <a:p>
            <a:pPr algn="ctr"/>
            <a:r>
              <a:rPr lang="en-US" sz="1400" kern="10">
                <a:ln w="9525"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latin typeface="Arial Black"/>
              </a:rPr>
              <a:t>TERSARING</a:t>
            </a:r>
          </a:p>
        </p:txBody>
      </p:sp>
      <p:sp>
        <p:nvSpPr>
          <p:cNvPr id="47128" name="WordArt 24"/>
          <p:cNvSpPr>
            <a:spLocks noChangeArrowheads="1" noChangeShapeType="1" noTextEdit="1"/>
          </p:cNvSpPr>
          <p:nvPr/>
        </p:nvSpPr>
        <p:spPr bwMode="auto">
          <a:xfrm>
            <a:off x="5219700" y="809625"/>
            <a:ext cx="1181100" cy="180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200" b="1" kern="1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/>
                <a:cs typeface="Times New Roman"/>
              </a:rPr>
              <a:t>KE LAUT BEBAS</a:t>
            </a:r>
          </a:p>
        </p:txBody>
      </p:sp>
      <p:sp>
        <p:nvSpPr>
          <p:cNvPr id="47129" name="Line 25"/>
          <p:cNvSpPr>
            <a:spLocks noChangeShapeType="1"/>
          </p:cNvSpPr>
          <p:nvPr/>
        </p:nvSpPr>
        <p:spPr bwMode="auto">
          <a:xfrm flipV="1">
            <a:off x="6019800" y="2590800"/>
            <a:ext cx="0" cy="18288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30" name="Line 26"/>
          <p:cNvSpPr>
            <a:spLocks noChangeShapeType="1"/>
          </p:cNvSpPr>
          <p:nvPr/>
        </p:nvSpPr>
        <p:spPr bwMode="auto">
          <a:xfrm flipH="1">
            <a:off x="2286000" y="2667000"/>
            <a:ext cx="3733800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31" name="Line 27"/>
          <p:cNvSpPr>
            <a:spLocks noChangeShapeType="1"/>
          </p:cNvSpPr>
          <p:nvPr/>
        </p:nvSpPr>
        <p:spPr bwMode="auto">
          <a:xfrm>
            <a:off x="3124200" y="1828800"/>
            <a:ext cx="1676400" cy="0"/>
          </a:xfrm>
          <a:prstGeom prst="line">
            <a:avLst/>
          </a:prstGeom>
          <a:noFill/>
          <a:ln w="76200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32" name="Line 28"/>
          <p:cNvSpPr>
            <a:spLocks noChangeShapeType="1"/>
          </p:cNvSpPr>
          <p:nvPr/>
        </p:nvSpPr>
        <p:spPr bwMode="auto">
          <a:xfrm flipV="1">
            <a:off x="2133600" y="19050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33" name="Line 29"/>
          <p:cNvSpPr>
            <a:spLocks noChangeShapeType="1"/>
          </p:cNvSpPr>
          <p:nvPr/>
        </p:nvSpPr>
        <p:spPr bwMode="auto">
          <a:xfrm flipV="1">
            <a:off x="5791200" y="1066800"/>
            <a:ext cx="0" cy="5334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34" name="Line 30"/>
          <p:cNvSpPr>
            <a:spLocks noChangeShapeType="1"/>
          </p:cNvSpPr>
          <p:nvPr/>
        </p:nvSpPr>
        <p:spPr bwMode="auto">
          <a:xfrm>
            <a:off x="1600200" y="5867400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35" name="Line 31"/>
          <p:cNvSpPr>
            <a:spLocks noChangeShapeType="1"/>
          </p:cNvSpPr>
          <p:nvPr/>
        </p:nvSpPr>
        <p:spPr bwMode="auto">
          <a:xfrm>
            <a:off x="1676400" y="6172200"/>
            <a:ext cx="13716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36" name="Line 32"/>
          <p:cNvSpPr>
            <a:spLocks noChangeShapeType="1"/>
          </p:cNvSpPr>
          <p:nvPr/>
        </p:nvSpPr>
        <p:spPr bwMode="auto">
          <a:xfrm>
            <a:off x="5486400" y="6172200"/>
            <a:ext cx="3810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47137" name="Line 33"/>
          <p:cNvSpPr>
            <a:spLocks noChangeShapeType="1"/>
          </p:cNvSpPr>
          <p:nvPr/>
        </p:nvSpPr>
        <p:spPr bwMode="auto">
          <a:xfrm flipV="1">
            <a:off x="5867400" y="4953000"/>
            <a:ext cx="0" cy="121920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381000" y="762000"/>
          <a:ext cx="8458200" cy="5867400"/>
        </p:xfrm>
        <a:graphic>
          <a:graphicData uri="http://schemas.openxmlformats.org/presentationml/2006/ole">
            <p:oleObj spid="_x0000_s49154" name="Worksheet" r:id="rId3" imgW="6648704" imgH="3410397" progId="Excel.Sheet.8">
              <p:embed/>
            </p:oleObj>
          </a:graphicData>
        </a:graphic>
      </p:graphicFrame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1066800" y="152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>
                <a:solidFill>
                  <a:srgbClr val="9900FF"/>
                </a:solidFill>
                <a:latin typeface="Tahoma" pitchFamily="34" charset="0"/>
                <a:cs typeface="Times New Roman" pitchFamily="18" charset="0"/>
              </a:rPr>
              <a:t>Jadwal operasional tambak (untuk musim hujan atau kemarau)</a:t>
            </a:r>
            <a:r>
              <a:rPr lang="en-US" sz="240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PERGANTIAN AI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838200"/>
            <a:ext cx="8001000" cy="5867400"/>
          </a:xfrm>
          <a:prstGeom prst="rect">
            <a:avLst/>
          </a:prstGeom>
          <a:noFill/>
        </p:spPr>
      </p:pic>
      <p:sp>
        <p:nvSpPr>
          <p:cNvPr id="51203" name="WordArt 3" descr="Water droplets"/>
          <p:cNvSpPr>
            <a:spLocks noChangeArrowheads="1" noChangeShapeType="1" noTextEdit="1"/>
          </p:cNvSpPr>
          <p:nvPr/>
        </p:nvSpPr>
        <p:spPr bwMode="auto">
          <a:xfrm>
            <a:off x="2895600" y="304800"/>
            <a:ext cx="3886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latin typeface="Arial Black"/>
              </a:rPr>
              <a:t>PERGANTIAN AIR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2"/>
          <p:cNvSpPr txBox="1">
            <a:spLocks noChangeArrowheads="1"/>
          </p:cNvSpPr>
          <p:nvPr/>
        </p:nvSpPr>
        <p:spPr bwMode="auto">
          <a:xfrm>
            <a:off x="1979613" y="260350"/>
            <a:ext cx="51133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2400" b="1">
                <a:solidFill>
                  <a:srgbClr val="FF0000"/>
                </a:solidFill>
                <a:latin typeface="Tahoma" pitchFamily="34" charset="0"/>
                <a:cs typeface="Arial" pitchFamily="34" charset="0"/>
              </a:rPr>
              <a:t>Skema  Budidaya Udang</a:t>
            </a:r>
            <a:r>
              <a:rPr lang="en-US" sz="2400">
                <a:latin typeface="Tahoma" pitchFamily="34" charset="0"/>
                <a:cs typeface="Arial" pitchFamily="34" charset="0"/>
              </a:rPr>
              <a:t> </a:t>
            </a:r>
            <a:r>
              <a:rPr lang="en-US" sz="2400" b="1">
                <a:solidFill>
                  <a:srgbClr val="FF0000"/>
                </a:solidFill>
                <a:latin typeface="Tahoma" pitchFamily="34" charset="0"/>
                <a:cs typeface="Arial" pitchFamily="34" charset="0"/>
              </a:rPr>
              <a:t>Vanamei</a:t>
            </a:r>
          </a:p>
        </p:txBody>
      </p:sp>
      <p:sp>
        <p:nvSpPr>
          <p:cNvPr id="53251" name="Oval 3"/>
          <p:cNvSpPr>
            <a:spLocks noChangeArrowheads="1"/>
          </p:cNvSpPr>
          <p:nvPr/>
        </p:nvSpPr>
        <p:spPr bwMode="auto">
          <a:xfrm>
            <a:off x="3203575" y="1484313"/>
            <a:ext cx="2376488" cy="1008062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>
                <a:solidFill>
                  <a:schemeClr val="tx2"/>
                </a:solidFill>
                <a:latin typeface="Tahoma" pitchFamily="34" charset="0"/>
                <a:cs typeface="Arial" pitchFamily="34" charset="0"/>
              </a:rPr>
              <a:t>Lahan-Air</a:t>
            </a:r>
          </a:p>
        </p:txBody>
      </p:sp>
      <p:sp>
        <p:nvSpPr>
          <p:cNvPr id="53252" name="Line 4"/>
          <p:cNvSpPr>
            <a:spLocks noChangeShapeType="1"/>
          </p:cNvSpPr>
          <p:nvPr/>
        </p:nvSpPr>
        <p:spPr bwMode="auto">
          <a:xfrm>
            <a:off x="4356100" y="2565400"/>
            <a:ext cx="0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53" name="Rectangle 5"/>
          <p:cNvSpPr>
            <a:spLocks noChangeArrowheads="1"/>
          </p:cNvSpPr>
          <p:nvPr/>
        </p:nvSpPr>
        <p:spPr bwMode="auto">
          <a:xfrm>
            <a:off x="3276600" y="3213100"/>
            <a:ext cx="2160588" cy="863600"/>
          </a:xfrm>
          <a:prstGeom prst="rect">
            <a:avLst/>
          </a:prstGeom>
          <a:solidFill>
            <a:schemeClr val="accent1"/>
          </a:solidFill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600">
                <a:solidFill>
                  <a:schemeClr val="bg1"/>
                </a:solidFill>
                <a:latin typeface="Tahoma" pitchFamily="34" charset="0"/>
                <a:cs typeface="Arial" pitchFamily="34" charset="0"/>
              </a:rPr>
              <a:t>PROSES PRODUKSI </a:t>
            </a:r>
          </a:p>
        </p:txBody>
      </p:sp>
      <p:sp>
        <p:nvSpPr>
          <p:cNvPr id="53254" name="Line 6"/>
          <p:cNvSpPr>
            <a:spLocks noChangeShapeType="1"/>
          </p:cNvSpPr>
          <p:nvPr/>
        </p:nvSpPr>
        <p:spPr bwMode="auto">
          <a:xfrm>
            <a:off x="5435600" y="3716338"/>
            <a:ext cx="86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55" name="Rectangle 7"/>
          <p:cNvSpPr>
            <a:spLocks noChangeArrowheads="1"/>
          </p:cNvSpPr>
          <p:nvPr/>
        </p:nvSpPr>
        <p:spPr bwMode="auto">
          <a:xfrm>
            <a:off x="6300788" y="3213100"/>
            <a:ext cx="1584325" cy="863600"/>
          </a:xfrm>
          <a:prstGeom prst="rect">
            <a:avLst/>
          </a:prstGeom>
          <a:solidFill>
            <a:schemeClr val="accent1"/>
          </a:solidFill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>
                <a:latin typeface="Tahoma" pitchFamily="34" charset="0"/>
                <a:cs typeface="Arial" pitchFamily="34" charset="0"/>
              </a:rPr>
              <a:t>HASIL PANEN</a:t>
            </a:r>
          </a:p>
        </p:txBody>
      </p:sp>
      <p:sp>
        <p:nvSpPr>
          <p:cNvPr id="53256" name="Line 8"/>
          <p:cNvSpPr>
            <a:spLocks noChangeShapeType="1"/>
          </p:cNvSpPr>
          <p:nvPr/>
        </p:nvSpPr>
        <p:spPr bwMode="auto">
          <a:xfrm>
            <a:off x="4356100" y="4149725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57" name="Rectangle 9"/>
          <p:cNvSpPr>
            <a:spLocks noChangeArrowheads="1"/>
          </p:cNvSpPr>
          <p:nvPr/>
        </p:nvSpPr>
        <p:spPr bwMode="auto">
          <a:xfrm>
            <a:off x="3346450" y="4868863"/>
            <a:ext cx="2089150" cy="431800"/>
          </a:xfrm>
          <a:prstGeom prst="rect">
            <a:avLst/>
          </a:prstGeom>
          <a:solidFill>
            <a:schemeClr val="accent1"/>
          </a:solidFill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600">
                <a:latin typeface="Tahoma" pitchFamily="34" charset="0"/>
                <a:cs typeface="Arial" pitchFamily="34" charset="0"/>
              </a:rPr>
              <a:t>LIMBAH ORG/ANORG</a:t>
            </a:r>
          </a:p>
        </p:txBody>
      </p:sp>
      <p:sp>
        <p:nvSpPr>
          <p:cNvPr id="53258" name="Line 10"/>
          <p:cNvSpPr>
            <a:spLocks noChangeShapeType="1"/>
          </p:cNvSpPr>
          <p:nvPr/>
        </p:nvSpPr>
        <p:spPr bwMode="auto">
          <a:xfrm>
            <a:off x="4356100" y="5300663"/>
            <a:ext cx="0" cy="433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59" name="Rectangle 11"/>
          <p:cNvSpPr>
            <a:spLocks noChangeArrowheads="1"/>
          </p:cNvSpPr>
          <p:nvPr/>
        </p:nvSpPr>
        <p:spPr bwMode="auto">
          <a:xfrm>
            <a:off x="2914650" y="5876925"/>
            <a:ext cx="2881313" cy="574675"/>
          </a:xfrm>
          <a:prstGeom prst="rect">
            <a:avLst/>
          </a:prstGeom>
          <a:solidFill>
            <a:schemeClr val="accent1"/>
          </a:solidFill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600">
                <a:latin typeface="Tahoma" pitchFamily="34" charset="0"/>
                <a:cs typeface="Arial" pitchFamily="34" charset="0"/>
              </a:rPr>
              <a:t>PENURUNAN KUALITAS LINGK</a:t>
            </a:r>
          </a:p>
          <a:p>
            <a:pPr algn="ctr" eaLnBrk="1" hangingPunct="1"/>
            <a:r>
              <a:rPr lang="en-US" sz="1600">
                <a:latin typeface="Tahoma" pitchFamily="34" charset="0"/>
                <a:cs typeface="Arial" pitchFamily="34" charset="0"/>
              </a:rPr>
              <a:t>Ekstrernal/Internal</a:t>
            </a:r>
          </a:p>
        </p:txBody>
      </p:sp>
      <p:sp>
        <p:nvSpPr>
          <p:cNvPr id="53260" name="Line 12"/>
          <p:cNvSpPr>
            <a:spLocks noChangeShapeType="1"/>
          </p:cNvSpPr>
          <p:nvPr/>
        </p:nvSpPr>
        <p:spPr bwMode="auto">
          <a:xfrm flipH="1">
            <a:off x="1547813" y="6165850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61" name="Line 13"/>
          <p:cNvSpPr>
            <a:spLocks noChangeShapeType="1"/>
          </p:cNvSpPr>
          <p:nvPr/>
        </p:nvSpPr>
        <p:spPr bwMode="auto">
          <a:xfrm flipV="1">
            <a:off x="1547813" y="4797425"/>
            <a:ext cx="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62" name="Oval 14"/>
          <p:cNvSpPr>
            <a:spLocks noChangeArrowheads="1"/>
          </p:cNvSpPr>
          <p:nvPr/>
        </p:nvSpPr>
        <p:spPr bwMode="auto">
          <a:xfrm>
            <a:off x="468313" y="2636838"/>
            <a:ext cx="2159000" cy="2089150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 sz="1600">
                <a:latin typeface="Tahoma" pitchFamily="34" charset="0"/>
                <a:cs typeface="Arial" pitchFamily="34" charset="0"/>
              </a:rPr>
              <a:t>Persoalan Budidaya &amp;</a:t>
            </a:r>
          </a:p>
          <a:p>
            <a:pPr algn="ctr" eaLnBrk="1" hangingPunct="1"/>
            <a:r>
              <a:rPr lang="en-US" sz="1600">
                <a:latin typeface="Tahoma" pitchFamily="34" charset="0"/>
                <a:cs typeface="Arial" pitchFamily="34" charset="0"/>
              </a:rPr>
              <a:t>Wabah Penyakit</a:t>
            </a:r>
          </a:p>
        </p:txBody>
      </p:sp>
      <p:sp>
        <p:nvSpPr>
          <p:cNvPr id="53263" name="Line 15"/>
          <p:cNvSpPr>
            <a:spLocks noChangeShapeType="1"/>
          </p:cNvSpPr>
          <p:nvPr/>
        </p:nvSpPr>
        <p:spPr bwMode="auto">
          <a:xfrm>
            <a:off x="2700338" y="3644900"/>
            <a:ext cx="503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64" name="Line 16"/>
          <p:cNvSpPr>
            <a:spLocks noChangeShapeType="1"/>
          </p:cNvSpPr>
          <p:nvPr/>
        </p:nvSpPr>
        <p:spPr bwMode="auto">
          <a:xfrm flipV="1">
            <a:off x="8532813" y="2492375"/>
            <a:ext cx="0" cy="1081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65" name="Rectangle 17"/>
          <p:cNvSpPr>
            <a:spLocks noChangeArrowheads="1"/>
          </p:cNvSpPr>
          <p:nvPr/>
        </p:nvSpPr>
        <p:spPr bwMode="auto">
          <a:xfrm>
            <a:off x="7812088" y="1628775"/>
            <a:ext cx="1008062" cy="792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>
                <a:latin typeface="Tahoma" pitchFamily="34" charset="0"/>
                <a:cs typeface="Arial" pitchFamily="34" charset="0"/>
              </a:rPr>
              <a:t>Induk</a:t>
            </a:r>
          </a:p>
        </p:txBody>
      </p:sp>
      <p:sp>
        <p:nvSpPr>
          <p:cNvPr id="53266" name="Rectangle 18"/>
          <p:cNvSpPr>
            <a:spLocks noChangeArrowheads="1"/>
          </p:cNvSpPr>
          <p:nvPr/>
        </p:nvSpPr>
        <p:spPr bwMode="auto">
          <a:xfrm>
            <a:off x="6084888" y="1628775"/>
            <a:ext cx="936625" cy="792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r>
              <a:rPr lang="en-US">
                <a:latin typeface="Tahoma" pitchFamily="34" charset="0"/>
                <a:cs typeface="Arial" pitchFamily="34" charset="0"/>
              </a:rPr>
              <a:t>Benur</a:t>
            </a:r>
          </a:p>
        </p:txBody>
      </p:sp>
      <p:sp>
        <p:nvSpPr>
          <p:cNvPr id="53267" name="Line 19"/>
          <p:cNvSpPr>
            <a:spLocks noChangeShapeType="1"/>
          </p:cNvSpPr>
          <p:nvPr/>
        </p:nvSpPr>
        <p:spPr bwMode="auto">
          <a:xfrm flipH="1">
            <a:off x="7092950" y="1989138"/>
            <a:ext cx="7191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68" name="Line 20"/>
          <p:cNvSpPr>
            <a:spLocks noChangeShapeType="1"/>
          </p:cNvSpPr>
          <p:nvPr/>
        </p:nvSpPr>
        <p:spPr bwMode="auto">
          <a:xfrm flipH="1">
            <a:off x="5364163" y="2420938"/>
            <a:ext cx="720725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69" name="Line 21"/>
          <p:cNvSpPr>
            <a:spLocks noChangeShapeType="1"/>
          </p:cNvSpPr>
          <p:nvPr/>
        </p:nvSpPr>
        <p:spPr bwMode="auto">
          <a:xfrm>
            <a:off x="5435600" y="3573463"/>
            <a:ext cx="8651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70" name="Line 22"/>
          <p:cNvSpPr>
            <a:spLocks noChangeShapeType="1"/>
          </p:cNvSpPr>
          <p:nvPr/>
        </p:nvSpPr>
        <p:spPr bwMode="auto">
          <a:xfrm>
            <a:off x="7885113" y="3573463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71" name="Line 23"/>
          <p:cNvSpPr>
            <a:spLocks noChangeShapeType="1"/>
          </p:cNvSpPr>
          <p:nvPr/>
        </p:nvSpPr>
        <p:spPr bwMode="auto">
          <a:xfrm>
            <a:off x="1476375" y="24923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72" name="Line 24"/>
          <p:cNvSpPr>
            <a:spLocks noChangeShapeType="1"/>
          </p:cNvSpPr>
          <p:nvPr/>
        </p:nvSpPr>
        <p:spPr bwMode="auto">
          <a:xfrm flipV="1">
            <a:off x="1476375" y="1989138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3273" name="Line 25"/>
          <p:cNvSpPr>
            <a:spLocks noChangeShapeType="1"/>
          </p:cNvSpPr>
          <p:nvPr/>
        </p:nvSpPr>
        <p:spPr bwMode="auto">
          <a:xfrm>
            <a:off x="1476375" y="1989138"/>
            <a:ext cx="172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>
                <a:solidFill>
                  <a:srgbClr val="66FF99"/>
                </a:solidFill>
              </a:rPr>
              <a:t> Fasilitasi Kultur Bakteri Pengurai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800">
                <a:solidFill>
                  <a:srgbClr val="FFFF00"/>
                </a:solidFill>
              </a:rPr>
              <a:t>FUNGSI Bakteri Pengurai</a:t>
            </a:r>
          </a:p>
          <a:p>
            <a:pPr>
              <a:lnSpc>
                <a:spcPct val="90000"/>
              </a:lnSpc>
            </a:pPr>
            <a:r>
              <a:rPr lang="en-US" sz="2800">
                <a:solidFill>
                  <a:srgbClr val="FFFF00"/>
                </a:solidFill>
              </a:rPr>
              <a:t>Mempercepat proses penguraian bahan organik(org-N, org-S); amoniak, nitrit dan H</a:t>
            </a:r>
            <a:r>
              <a:rPr lang="en-US" sz="2800" baseline="-25000">
                <a:solidFill>
                  <a:srgbClr val="FFFF00"/>
                </a:solidFill>
              </a:rPr>
              <a:t>2</a:t>
            </a:r>
            <a:r>
              <a:rPr lang="en-US" sz="2800">
                <a:solidFill>
                  <a:srgbClr val="FFFF00"/>
                </a:solidFill>
              </a:rPr>
              <a:t>S dll.</a:t>
            </a:r>
          </a:p>
          <a:p>
            <a:pPr>
              <a:lnSpc>
                <a:spcPct val="90000"/>
              </a:lnSpc>
            </a:pPr>
            <a:r>
              <a:rPr lang="en-US" sz="2800">
                <a:solidFill>
                  <a:srgbClr val="FFFF00"/>
                </a:solidFill>
              </a:rPr>
              <a:t>Membantu menstabilkan air kolam</a:t>
            </a:r>
          </a:p>
          <a:p>
            <a:pPr>
              <a:lnSpc>
                <a:spcPct val="90000"/>
              </a:lnSpc>
            </a:pPr>
            <a:r>
              <a:rPr lang="en-US" sz="2800">
                <a:solidFill>
                  <a:srgbClr val="FFFF00"/>
                </a:solidFill>
              </a:rPr>
              <a:t>Meminimalisasi pembuangan air</a:t>
            </a:r>
          </a:p>
          <a:p>
            <a:pPr>
              <a:lnSpc>
                <a:spcPct val="90000"/>
              </a:lnSpc>
            </a:pPr>
            <a:r>
              <a:rPr lang="en-US" sz="2800">
                <a:solidFill>
                  <a:srgbClr val="FFFF00"/>
                </a:solidFill>
              </a:rPr>
              <a:t>Mengurangi pencemaran organik di laut</a:t>
            </a:r>
          </a:p>
          <a:p>
            <a:pPr>
              <a:lnSpc>
                <a:spcPct val="90000"/>
              </a:lnSpc>
            </a:pPr>
            <a:r>
              <a:rPr lang="en-US" sz="2800">
                <a:solidFill>
                  <a:srgbClr val="FFFF00"/>
                </a:solidFill>
              </a:rPr>
              <a:t>Menekan keberadaan bakteri vibrio</a:t>
            </a:r>
          </a:p>
          <a:p>
            <a:pPr>
              <a:lnSpc>
                <a:spcPct val="90000"/>
              </a:lnSpc>
            </a:pPr>
            <a:r>
              <a:rPr lang="en-US" sz="2800">
                <a:solidFill>
                  <a:srgbClr val="FFFF00"/>
                </a:solidFill>
              </a:rPr>
              <a:t>Meningkatkan efisiensi produksi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tAMBAK bIOCRETE-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7375" y="152400"/>
            <a:ext cx="7870825" cy="662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7019925" y="3213100"/>
            <a:ext cx="1655763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b="1">
                <a:solidFill>
                  <a:schemeClr val="hlink"/>
                </a:solidFill>
                <a:latin typeface="Tahoma" pitchFamily="34" charset="0"/>
                <a:cs typeface="Arial" pitchFamily="34" charset="0"/>
              </a:rPr>
              <a:t>Skema interaksi kimiawi di ekosistem kolam</a:t>
            </a:r>
          </a:p>
        </p:txBody>
      </p:sp>
      <p:sp>
        <p:nvSpPr>
          <p:cNvPr id="59395" name="Line 3"/>
          <p:cNvSpPr>
            <a:spLocks noChangeShapeType="1"/>
          </p:cNvSpPr>
          <p:nvPr/>
        </p:nvSpPr>
        <p:spPr bwMode="auto">
          <a:xfrm flipH="1">
            <a:off x="2057400" y="3386138"/>
            <a:ext cx="457200" cy="0"/>
          </a:xfrm>
          <a:prstGeom prst="line">
            <a:avLst/>
          </a:prstGeom>
          <a:noFill/>
          <a:ln w="19050">
            <a:solidFill>
              <a:srgbClr val="CC99F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59396" name="Group 4"/>
          <p:cNvGrpSpPr>
            <a:grpSpLocks/>
          </p:cNvGrpSpPr>
          <p:nvPr/>
        </p:nvGrpSpPr>
        <p:grpSpPr bwMode="auto">
          <a:xfrm>
            <a:off x="-17463" y="312738"/>
            <a:ext cx="9161463" cy="6545262"/>
            <a:chOff x="-11" y="197"/>
            <a:chExt cx="5771" cy="4123"/>
          </a:xfrm>
        </p:grpSpPr>
        <p:sp>
          <p:nvSpPr>
            <p:cNvPr id="59397" name="Rectangle 5"/>
            <p:cNvSpPr>
              <a:spLocks noChangeArrowheads="1"/>
            </p:cNvSpPr>
            <p:nvPr/>
          </p:nvSpPr>
          <p:spPr bwMode="auto">
            <a:xfrm>
              <a:off x="925" y="197"/>
              <a:ext cx="504" cy="216"/>
            </a:xfrm>
            <a:prstGeom prst="rect">
              <a:avLst/>
            </a:prstGeom>
            <a:solidFill>
              <a:srgbClr val="CC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en-US" sz="16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Udara</a:t>
              </a:r>
              <a:endParaRPr lang="en-US" sz="120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endParaRPr>
            </a:p>
            <a:p>
              <a:pPr eaLnBrk="1" hangingPunct="1"/>
              <a:endParaRPr lang="en-US">
                <a:cs typeface="Arial" pitchFamily="34" charset="0"/>
              </a:endParaRPr>
            </a:p>
          </p:txBody>
        </p:sp>
        <p:sp>
          <p:nvSpPr>
            <p:cNvPr id="59398" name="Rectangle 6"/>
            <p:cNvSpPr>
              <a:spLocks noChangeArrowheads="1"/>
            </p:cNvSpPr>
            <p:nvPr/>
          </p:nvSpPr>
          <p:spPr bwMode="auto">
            <a:xfrm>
              <a:off x="2149" y="197"/>
              <a:ext cx="360" cy="216"/>
            </a:xfrm>
            <a:prstGeom prst="rect">
              <a:avLst/>
            </a:prstGeom>
            <a:solidFill>
              <a:srgbClr val="CC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/>
              <a:r>
                <a:rPr lang="en-US" sz="16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O</a:t>
              </a:r>
              <a:r>
                <a:rPr lang="en-US" sz="1600" baseline="-250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2</a:t>
              </a:r>
              <a:endParaRPr lang="en-US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59399" name="Rectangle 7"/>
            <p:cNvSpPr>
              <a:spLocks noChangeArrowheads="1"/>
            </p:cNvSpPr>
            <p:nvPr/>
          </p:nvSpPr>
          <p:spPr bwMode="auto">
            <a:xfrm>
              <a:off x="3733" y="197"/>
              <a:ext cx="360" cy="216"/>
            </a:xfrm>
            <a:prstGeom prst="rect">
              <a:avLst/>
            </a:prstGeom>
            <a:solidFill>
              <a:srgbClr val="CC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en-US" sz="16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N</a:t>
              </a:r>
              <a:r>
                <a:rPr lang="en-US" sz="1600" baseline="-250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2</a:t>
              </a:r>
              <a:endParaRPr lang="en-US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59400" name="Line 8"/>
            <p:cNvSpPr>
              <a:spLocks noChangeShapeType="1"/>
            </p:cNvSpPr>
            <p:nvPr/>
          </p:nvSpPr>
          <p:spPr bwMode="auto">
            <a:xfrm flipV="1">
              <a:off x="-11" y="527"/>
              <a:ext cx="5760" cy="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01" name="Rectangle 9"/>
            <p:cNvSpPr>
              <a:spLocks noChangeArrowheads="1"/>
            </p:cNvSpPr>
            <p:nvPr/>
          </p:nvSpPr>
          <p:spPr bwMode="auto">
            <a:xfrm>
              <a:off x="925" y="621"/>
              <a:ext cx="360" cy="216"/>
            </a:xfrm>
            <a:prstGeom prst="rect">
              <a:avLst/>
            </a:prstGeom>
            <a:solidFill>
              <a:srgbClr val="00CC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/>
              <a:r>
                <a:rPr lang="en-US" sz="14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AIR</a:t>
              </a:r>
              <a:endParaRPr lang="en-US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59402" name="Rectangle 10"/>
            <p:cNvSpPr>
              <a:spLocks noChangeArrowheads="1"/>
            </p:cNvSpPr>
            <p:nvPr/>
          </p:nvSpPr>
          <p:spPr bwMode="auto">
            <a:xfrm>
              <a:off x="2149" y="667"/>
              <a:ext cx="288" cy="216"/>
            </a:xfrm>
            <a:prstGeom prst="rect">
              <a:avLst/>
            </a:prstGeom>
            <a:solidFill>
              <a:srgbClr val="CC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/>
              <a:r>
                <a:rPr lang="en-US" sz="12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O</a:t>
              </a:r>
              <a:r>
                <a:rPr lang="en-US" sz="1200" baseline="-250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2</a:t>
              </a:r>
              <a:endParaRPr lang="en-US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59403" name="Rectangle 11"/>
            <p:cNvSpPr>
              <a:spLocks noChangeArrowheads="1"/>
            </p:cNvSpPr>
            <p:nvPr/>
          </p:nvSpPr>
          <p:spPr bwMode="auto">
            <a:xfrm>
              <a:off x="2149" y="1053"/>
              <a:ext cx="360" cy="216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/>
              <a:r>
                <a:rPr lang="en-US" sz="12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CO</a:t>
              </a:r>
              <a:r>
                <a:rPr lang="en-US" sz="1200" baseline="-250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2</a:t>
              </a:r>
              <a:endParaRPr lang="en-US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59404" name="Oval 12"/>
            <p:cNvSpPr>
              <a:spLocks noChangeArrowheads="1"/>
            </p:cNvSpPr>
            <p:nvPr/>
          </p:nvSpPr>
          <p:spPr bwMode="auto">
            <a:xfrm>
              <a:off x="2725" y="1053"/>
              <a:ext cx="720" cy="288"/>
            </a:xfrm>
            <a:prstGeom prst="ellipse">
              <a:avLst/>
            </a:prstGeom>
            <a:solidFill>
              <a:srgbClr val="FF00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 eaLnBrk="1" hangingPunct="1"/>
              <a:r>
                <a:rPr lang="en-US" sz="1200">
                  <a:solidFill>
                    <a:srgbClr val="3366FF"/>
                  </a:solidFill>
                  <a:latin typeface="Arial Black" pitchFamily="34" charset="0"/>
                  <a:cs typeface="Arial" pitchFamily="34" charset="0"/>
                </a:rPr>
                <a:t>UDANG</a:t>
              </a:r>
              <a:endParaRPr lang="en-US">
                <a:cs typeface="Arial" pitchFamily="34" charset="0"/>
              </a:endParaRPr>
            </a:p>
          </p:txBody>
        </p:sp>
        <p:sp>
          <p:nvSpPr>
            <p:cNvPr id="59405" name="Rectangle 13"/>
            <p:cNvSpPr>
              <a:spLocks noChangeArrowheads="1"/>
            </p:cNvSpPr>
            <p:nvPr/>
          </p:nvSpPr>
          <p:spPr bwMode="auto">
            <a:xfrm>
              <a:off x="3589" y="1053"/>
              <a:ext cx="288" cy="21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en-US" sz="12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N</a:t>
              </a:r>
              <a:r>
                <a:rPr lang="en-US" sz="1200" baseline="-250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2</a:t>
              </a:r>
              <a:endParaRPr lang="en-US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59406" name="Rectangle 14"/>
            <p:cNvSpPr>
              <a:spLocks noChangeArrowheads="1"/>
            </p:cNvSpPr>
            <p:nvPr/>
          </p:nvSpPr>
          <p:spPr bwMode="auto">
            <a:xfrm>
              <a:off x="3445" y="1557"/>
              <a:ext cx="576" cy="21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/>
              <a:r>
                <a:rPr lang="en-US" sz="12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NO</a:t>
              </a:r>
              <a:r>
                <a:rPr lang="en-US" sz="1200" baseline="-250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2</a:t>
              </a:r>
              <a:r>
                <a:rPr lang="en-US" sz="1200" baseline="300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-</a:t>
              </a:r>
              <a:endParaRPr lang="en-US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59407" name="Rectangle 15"/>
            <p:cNvSpPr>
              <a:spLocks noChangeArrowheads="1"/>
            </p:cNvSpPr>
            <p:nvPr/>
          </p:nvSpPr>
          <p:spPr bwMode="auto">
            <a:xfrm>
              <a:off x="2077" y="1557"/>
              <a:ext cx="576" cy="21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/>
              <a:r>
                <a:rPr lang="en-US" sz="12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NO</a:t>
              </a:r>
              <a:r>
                <a:rPr lang="en-US" sz="1200" baseline="-250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3</a:t>
              </a:r>
              <a:r>
                <a:rPr lang="en-US" sz="1200" baseline="300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-</a:t>
              </a:r>
              <a:endParaRPr lang="en-US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59408" name="Rectangle 16"/>
            <p:cNvSpPr>
              <a:spLocks noChangeArrowheads="1"/>
            </p:cNvSpPr>
            <p:nvPr/>
          </p:nvSpPr>
          <p:spPr bwMode="auto">
            <a:xfrm>
              <a:off x="925" y="1557"/>
              <a:ext cx="576" cy="216"/>
            </a:xfrm>
            <a:prstGeom prst="rect">
              <a:avLst/>
            </a:prstGeom>
            <a:solidFill>
              <a:srgbClr val="99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/>
              <a:r>
                <a:rPr lang="en-US" sz="14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Plankton</a:t>
              </a:r>
              <a:endParaRPr lang="en-US" sz="14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59409" name="Rectangle 17"/>
            <p:cNvSpPr>
              <a:spLocks noChangeArrowheads="1"/>
            </p:cNvSpPr>
            <p:nvPr/>
          </p:nvSpPr>
          <p:spPr bwMode="auto">
            <a:xfrm>
              <a:off x="1573" y="1989"/>
              <a:ext cx="504" cy="216"/>
            </a:xfrm>
            <a:prstGeom prst="rect">
              <a:avLst/>
            </a:prstGeom>
            <a:solidFill>
              <a:srgbClr val="CC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/>
              <a:r>
                <a:rPr lang="en-US" sz="12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SO</a:t>
              </a:r>
              <a:r>
                <a:rPr lang="en-US" sz="1200" baseline="-250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4</a:t>
              </a:r>
              <a:r>
                <a:rPr lang="en-US" sz="1200" baseline="300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-</a:t>
              </a:r>
              <a:endParaRPr lang="en-US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59410" name="Rectangle 18"/>
            <p:cNvSpPr>
              <a:spLocks noChangeArrowheads="1"/>
            </p:cNvSpPr>
            <p:nvPr/>
          </p:nvSpPr>
          <p:spPr bwMode="auto">
            <a:xfrm>
              <a:off x="2509" y="1989"/>
              <a:ext cx="360" cy="21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/>
              <a:r>
                <a:rPr lang="en-US" sz="12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NH</a:t>
              </a:r>
              <a:r>
                <a:rPr lang="en-US" sz="1200" baseline="-250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4</a:t>
              </a:r>
              <a:r>
                <a:rPr lang="en-US" sz="1200" baseline="30000">
                  <a:latin typeface="Times New Roman" pitchFamily="18" charset="0"/>
                  <a:cs typeface="Arial" pitchFamily="34" charset="0"/>
                </a:rPr>
                <a:t>+</a:t>
              </a:r>
              <a:endParaRPr lang="en-US">
                <a:cs typeface="Arial" pitchFamily="34" charset="0"/>
              </a:endParaRPr>
            </a:p>
          </p:txBody>
        </p:sp>
        <p:sp>
          <p:nvSpPr>
            <p:cNvPr id="59411" name="Rectangle 19"/>
            <p:cNvSpPr>
              <a:spLocks noChangeArrowheads="1"/>
            </p:cNvSpPr>
            <p:nvPr/>
          </p:nvSpPr>
          <p:spPr bwMode="auto">
            <a:xfrm>
              <a:off x="1501" y="2304"/>
              <a:ext cx="576" cy="216"/>
            </a:xfrm>
            <a:prstGeom prst="rect">
              <a:avLst/>
            </a:prstGeom>
            <a:solidFill>
              <a:srgbClr val="33CC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/>
              <a:r>
                <a:rPr lang="en-US" sz="12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PO</a:t>
              </a:r>
              <a:r>
                <a:rPr lang="en-US" sz="1200" baseline="-250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4</a:t>
              </a:r>
              <a:r>
                <a:rPr lang="en-US" sz="1200" baseline="300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-3</a:t>
              </a:r>
              <a:endParaRPr lang="en-US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59412" name="Rectangle 20"/>
            <p:cNvSpPr>
              <a:spLocks noChangeArrowheads="1"/>
            </p:cNvSpPr>
            <p:nvPr/>
          </p:nvSpPr>
          <p:spPr bwMode="auto">
            <a:xfrm>
              <a:off x="2509" y="2304"/>
              <a:ext cx="504" cy="21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/>
              <a:r>
                <a:rPr lang="en-US" sz="12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NH</a:t>
              </a:r>
              <a:r>
                <a:rPr lang="en-US" sz="1200" baseline="-250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3</a:t>
              </a:r>
              <a:endParaRPr lang="en-US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59413" name="Rectangle 21"/>
            <p:cNvSpPr>
              <a:spLocks noChangeArrowheads="1"/>
            </p:cNvSpPr>
            <p:nvPr/>
          </p:nvSpPr>
          <p:spPr bwMode="auto">
            <a:xfrm>
              <a:off x="1429" y="2664"/>
              <a:ext cx="648" cy="216"/>
            </a:xfrm>
            <a:prstGeom prst="rect">
              <a:avLst/>
            </a:prstGeom>
            <a:solidFill>
              <a:srgbClr val="33CC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/>
              <a:r>
                <a:rPr lang="en-US" sz="12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Organik-P</a:t>
              </a:r>
              <a:endParaRPr lang="en-US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59414" name="Rectangle 22"/>
            <p:cNvSpPr>
              <a:spLocks noChangeArrowheads="1"/>
            </p:cNvSpPr>
            <p:nvPr/>
          </p:nvSpPr>
          <p:spPr bwMode="auto">
            <a:xfrm>
              <a:off x="2509" y="2664"/>
              <a:ext cx="648" cy="21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/>
              <a:r>
                <a:rPr lang="en-US" sz="12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Organik-N</a:t>
              </a:r>
              <a:endParaRPr lang="en-US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59415" name="Line 23"/>
            <p:cNvSpPr>
              <a:spLocks noChangeShapeType="1"/>
            </p:cNvSpPr>
            <p:nvPr/>
          </p:nvSpPr>
          <p:spPr bwMode="auto">
            <a:xfrm flipV="1">
              <a:off x="0" y="3339"/>
              <a:ext cx="5760" cy="18"/>
            </a:xfrm>
            <a:prstGeom prst="line">
              <a:avLst/>
            </a:prstGeom>
            <a:noFill/>
            <a:ln w="38100">
              <a:solidFill>
                <a:srgbClr val="99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16" name="Rectangle 24"/>
            <p:cNvSpPr>
              <a:spLocks noChangeArrowheads="1"/>
            </p:cNvSpPr>
            <p:nvPr/>
          </p:nvSpPr>
          <p:spPr bwMode="auto">
            <a:xfrm>
              <a:off x="792" y="3384"/>
              <a:ext cx="1512" cy="216"/>
            </a:xfrm>
            <a:prstGeom prst="rect">
              <a:avLst/>
            </a:prstGeom>
            <a:solidFill>
              <a:srgbClr val="00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en-US" sz="12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TANAH ZONA AEROBIK</a:t>
              </a:r>
              <a:endParaRPr lang="en-US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59417" name="Rectangle 25"/>
            <p:cNvSpPr>
              <a:spLocks noChangeArrowheads="1"/>
            </p:cNvSpPr>
            <p:nvPr/>
          </p:nvSpPr>
          <p:spPr bwMode="auto">
            <a:xfrm>
              <a:off x="3016" y="3385"/>
              <a:ext cx="432" cy="216"/>
            </a:xfrm>
            <a:prstGeom prst="rect">
              <a:avLst/>
            </a:prstGeom>
            <a:solidFill>
              <a:srgbClr val="CC99FF"/>
            </a:solidFill>
            <a:ln w="9525">
              <a:solidFill>
                <a:srgbClr val="CC99FF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en-US" sz="12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SO4</a:t>
              </a:r>
              <a:r>
                <a:rPr lang="en-US" sz="1200" baseline="300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-</a:t>
              </a:r>
              <a:endParaRPr lang="en-US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59418" name="Rectangle 26"/>
            <p:cNvSpPr>
              <a:spLocks noChangeArrowheads="1"/>
            </p:cNvSpPr>
            <p:nvPr/>
          </p:nvSpPr>
          <p:spPr bwMode="auto">
            <a:xfrm>
              <a:off x="3024" y="4032"/>
              <a:ext cx="432" cy="216"/>
            </a:xfrm>
            <a:prstGeom prst="rect">
              <a:avLst/>
            </a:prstGeom>
            <a:solidFill>
              <a:srgbClr val="CC99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en-US" sz="12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H2S</a:t>
              </a:r>
              <a:endParaRPr lang="en-US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59419" name="Rectangle 27"/>
            <p:cNvSpPr>
              <a:spLocks noChangeArrowheads="1"/>
            </p:cNvSpPr>
            <p:nvPr/>
          </p:nvSpPr>
          <p:spPr bwMode="auto">
            <a:xfrm>
              <a:off x="792" y="4104"/>
              <a:ext cx="1512" cy="216"/>
            </a:xfrm>
            <a:prstGeom prst="rect">
              <a:avLst/>
            </a:prstGeom>
            <a:solidFill>
              <a:srgbClr val="CC99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en-US" sz="12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TANAH ZONA ANAEROBIK</a:t>
              </a:r>
              <a:endParaRPr lang="en-US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59420" name="Line 28"/>
            <p:cNvSpPr>
              <a:spLocks noChangeShapeType="1"/>
            </p:cNvSpPr>
            <p:nvPr/>
          </p:nvSpPr>
          <p:spPr bwMode="auto">
            <a:xfrm>
              <a:off x="216" y="3960"/>
              <a:ext cx="439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21" name="Rectangle 29"/>
            <p:cNvSpPr>
              <a:spLocks noChangeArrowheads="1"/>
            </p:cNvSpPr>
            <p:nvPr/>
          </p:nvSpPr>
          <p:spPr bwMode="auto">
            <a:xfrm>
              <a:off x="2448" y="3672"/>
              <a:ext cx="504" cy="216"/>
            </a:xfrm>
            <a:prstGeom prst="rect">
              <a:avLst/>
            </a:prstGeom>
            <a:solidFill>
              <a:srgbClr val="CC99FF"/>
            </a:solidFill>
            <a:ln w="9525">
              <a:solidFill>
                <a:srgbClr val="CC99FF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en-US" sz="12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Oganik-S</a:t>
              </a:r>
              <a:endParaRPr lang="en-US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59422" name="Rectangle 30"/>
            <p:cNvSpPr>
              <a:spLocks noChangeArrowheads="1"/>
            </p:cNvSpPr>
            <p:nvPr/>
          </p:nvSpPr>
          <p:spPr bwMode="auto">
            <a:xfrm>
              <a:off x="3445" y="3657"/>
              <a:ext cx="216" cy="216"/>
            </a:xfrm>
            <a:prstGeom prst="rect">
              <a:avLst/>
            </a:prstGeom>
            <a:solidFill>
              <a:srgbClr val="CC99FF"/>
            </a:solidFill>
            <a:ln w="9525">
              <a:solidFill>
                <a:srgbClr val="CC99FF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en-US" sz="12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S</a:t>
              </a:r>
              <a:endParaRPr lang="en-US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59423" name="Line 31"/>
            <p:cNvSpPr>
              <a:spLocks noChangeShapeType="1"/>
            </p:cNvSpPr>
            <p:nvPr/>
          </p:nvSpPr>
          <p:spPr bwMode="auto">
            <a:xfrm>
              <a:off x="2293" y="429"/>
              <a:ext cx="0" cy="21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24" name="Line 32"/>
            <p:cNvSpPr>
              <a:spLocks noChangeShapeType="1"/>
            </p:cNvSpPr>
            <p:nvPr/>
          </p:nvSpPr>
          <p:spPr bwMode="auto">
            <a:xfrm>
              <a:off x="4021" y="405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25" name="Line 33"/>
            <p:cNvSpPr>
              <a:spLocks noChangeShapeType="1"/>
            </p:cNvSpPr>
            <p:nvPr/>
          </p:nvSpPr>
          <p:spPr bwMode="auto">
            <a:xfrm flipH="1">
              <a:off x="3877" y="1080"/>
              <a:ext cx="1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26" name="Line 34"/>
            <p:cNvSpPr>
              <a:spLocks noChangeShapeType="1"/>
            </p:cNvSpPr>
            <p:nvPr/>
          </p:nvSpPr>
          <p:spPr bwMode="auto">
            <a:xfrm>
              <a:off x="3733" y="1269"/>
              <a:ext cx="0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27" name="Line 35"/>
            <p:cNvSpPr>
              <a:spLocks noChangeShapeType="1"/>
            </p:cNvSpPr>
            <p:nvPr/>
          </p:nvSpPr>
          <p:spPr bwMode="auto">
            <a:xfrm flipH="1">
              <a:off x="2653" y="1656"/>
              <a:ext cx="79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28" name="Line 36"/>
            <p:cNvSpPr>
              <a:spLocks noChangeShapeType="1"/>
            </p:cNvSpPr>
            <p:nvPr/>
          </p:nvSpPr>
          <p:spPr bwMode="auto">
            <a:xfrm flipH="1">
              <a:off x="1501" y="1701"/>
              <a:ext cx="57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29" name="Line 37"/>
            <p:cNvSpPr>
              <a:spLocks noChangeShapeType="1"/>
            </p:cNvSpPr>
            <p:nvPr/>
          </p:nvSpPr>
          <p:spPr bwMode="auto">
            <a:xfrm flipV="1">
              <a:off x="1141" y="1053"/>
              <a:ext cx="0" cy="50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30" name="Line 38"/>
            <p:cNvSpPr>
              <a:spLocks noChangeShapeType="1"/>
            </p:cNvSpPr>
            <p:nvPr/>
          </p:nvSpPr>
          <p:spPr bwMode="auto">
            <a:xfrm flipV="1">
              <a:off x="1141" y="765"/>
              <a:ext cx="1008" cy="28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31" name="Line 39"/>
            <p:cNvSpPr>
              <a:spLocks noChangeShapeType="1"/>
            </p:cNvSpPr>
            <p:nvPr/>
          </p:nvSpPr>
          <p:spPr bwMode="auto">
            <a:xfrm flipV="1">
              <a:off x="1285" y="1197"/>
              <a:ext cx="0" cy="36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32" name="Line 40"/>
            <p:cNvSpPr>
              <a:spLocks noChangeShapeType="1"/>
            </p:cNvSpPr>
            <p:nvPr/>
          </p:nvSpPr>
          <p:spPr bwMode="auto">
            <a:xfrm>
              <a:off x="1285" y="1197"/>
              <a:ext cx="864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33" name="Line 41"/>
            <p:cNvSpPr>
              <a:spLocks noChangeShapeType="1"/>
            </p:cNvSpPr>
            <p:nvPr/>
          </p:nvSpPr>
          <p:spPr bwMode="auto">
            <a:xfrm>
              <a:off x="2437" y="765"/>
              <a:ext cx="64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34" name="Line 42"/>
            <p:cNvSpPr>
              <a:spLocks noChangeShapeType="1"/>
            </p:cNvSpPr>
            <p:nvPr/>
          </p:nvSpPr>
          <p:spPr bwMode="auto">
            <a:xfrm>
              <a:off x="3085" y="765"/>
              <a:ext cx="0" cy="21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35" name="Line 43"/>
            <p:cNvSpPr>
              <a:spLocks noChangeShapeType="1"/>
            </p:cNvSpPr>
            <p:nvPr/>
          </p:nvSpPr>
          <p:spPr bwMode="auto">
            <a:xfrm flipH="1">
              <a:off x="1501" y="1269"/>
              <a:ext cx="648" cy="3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36" name="Line 44"/>
            <p:cNvSpPr>
              <a:spLocks noChangeShapeType="1"/>
            </p:cNvSpPr>
            <p:nvPr/>
          </p:nvSpPr>
          <p:spPr bwMode="auto">
            <a:xfrm flipH="1">
              <a:off x="2509" y="1152"/>
              <a:ext cx="216" cy="0"/>
            </a:xfrm>
            <a:prstGeom prst="line">
              <a:avLst/>
            </a:prstGeom>
            <a:noFill/>
            <a:ln w="19050">
              <a:solidFill>
                <a:srgbClr val="FF99CC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37" name="Line 45"/>
            <p:cNvSpPr>
              <a:spLocks noChangeShapeType="1"/>
            </p:cNvSpPr>
            <p:nvPr/>
          </p:nvSpPr>
          <p:spPr bwMode="auto">
            <a:xfrm flipV="1">
              <a:off x="2725" y="2205"/>
              <a:ext cx="0" cy="14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38" name="Line 46"/>
            <p:cNvSpPr>
              <a:spLocks noChangeShapeType="1"/>
            </p:cNvSpPr>
            <p:nvPr/>
          </p:nvSpPr>
          <p:spPr bwMode="auto">
            <a:xfrm flipV="1">
              <a:off x="2725" y="2520"/>
              <a:ext cx="0" cy="14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39" name="Line 47"/>
            <p:cNvSpPr>
              <a:spLocks noChangeShapeType="1"/>
            </p:cNvSpPr>
            <p:nvPr/>
          </p:nvSpPr>
          <p:spPr bwMode="auto">
            <a:xfrm>
              <a:off x="2952" y="3168"/>
              <a:ext cx="504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40" name="Rectangle 48"/>
            <p:cNvSpPr>
              <a:spLocks noChangeArrowheads="1"/>
            </p:cNvSpPr>
            <p:nvPr/>
          </p:nvSpPr>
          <p:spPr bwMode="auto">
            <a:xfrm>
              <a:off x="1728" y="3024"/>
              <a:ext cx="1224" cy="216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en-US" sz="1200">
                  <a:solidFill>
                    <a:srgbClr val="000000"/>
                  </a:solidFill>
                  <a:latin typeface="Times New Roman" pitchFamily="18" charset="0"/>
                  <a:cs typeface="Arial" pitchFamily="34" charset="0"/>
                </a:rPr>
                <a:t>BIOMASS-FECES-FEED</a:t>
              </a:r>
              <a:endParaRPr lang="en-US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59441" name="Line 49"/>
            <p:cNvSpPr>
              <a:spLocks noChangeShapeType="1"/>
            </p:cNvSpPr>
            <p:nvPr/>
          </p:nvSpPr>
          <p:spPr bwMode="auto">
            <a:xfrm flipV="1">
              <a:off x="3445" y="2808"/>
              <a:ext cx="0" cy="36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42" name="Line 50"/>
            <p:cNvSpPr>
              <a:spLocks noChangeShapeType="1"/>
            </p:cNvSpPr>
            <p:nvPr/>
          </p:nvSpPr>
          <p:spPr bwMode="auto">
            <a:xfrm flipH="1">
              <a:off x="3157" y="2808"/>
              <a:ext cx="28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43" name="Line 51"/>
            <p:cNvSpPr>
              <a:spLocks noChangeShapeType="1"/>
            </p:cNvSpPr>
            <p:nvPr/>
          </p:nvSpPr>
          <p:spPr bwMode="auto">
            <a:xfrm flipH="1">
              <a:off x="1152" y="3168"/>
              <a:ext cx="57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44" name="Line 52"/>
            <p:cNvSpPr>
              <a:spLocks noChangeShapeType="1"/>
            </p:cNvSpPr>
            <p:nvPr/>
          </p:nvSpPr>
          <p:spPr bwMode="auto">
            <a:xfrm flipV="1">
              <a:off x="1152" y="2808"/>
              <a:ext cx="0" cy="36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45" name="Line 53"/>
            <p:cNvSpPr>
              <a:spLocks noChangeShapeType="1"/>
            </p:cNvSpPr>
            <p:nvPr/>
          </p:nvSpPr>
          <p:spPr bwMode="auto">
            <a:xfrm flipV="1">
              <a:off x="3733" y="1845"/>
              <a:ext cx="0" cy="1728"/>
            </a:xfrm>
            <a:prstGeom prst="line">
              <a:avLst/>
            </a:prstGeom>
            <a:noFill/>
            <a:ln w="19050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46" name="Line 54"/>
            <p:cNvSpPr>
              <a:spLocks noChangeShapeType="1"/>
            </p:cNvSpPr>
            <p:nvPr/>
          </p:nvSpPr>
          <p:spPr bwMode="auto">
            <a:xfrm flipH="1">
              <a:off x="1861" y="1845"/>
              <a:ext cx="1872" cy="0"/>
            </a:xfrm>
            <a:prstGeom prst="line">
              <a:avLst/>
            </a:prstGeom>
            <a:noFill/>
            <a:ln w="19050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47" name="Line 55"/>
            <p:cNvSpPr>
              <a:spLocks noChangeShapeType="1"/>
            </p:cNvSpPr>
            <p:nvPr/>
          </p:nvSpPr>
          <p:spPr bwMode="auto">
            <a:xfrm>
              <a:off x="1861" y="1845"/>
              <a:ext cx="0" cy="144"/>
            </a:xfrm>
            <a:prstGeom prst="line">
              <a:avLst/>
            </a:prstGeom>
            <a:noFill/>
            <a:ln w="19050">
              <a:solidFill>
                <a:srgbClr val="CC99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48" name="Line 56"/>
            <p:cNvSpPr>
              <a:spLocks noChangeShapeType="1"/>
            </p:cNvSpPr>
            <p:nvPr/>
          </p:nvSpPr>
          <p:spPr bwMode="auto">
            <a:xfrm flipH="1">
              <a:off x="1141" y="2448"/>
              <a:ext cx="36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49" name="Line 57"/>
            <p:cNvSpPr>
              <a:spLocks noChangeShapeType="1"/>
            </p:cNvSpPr>
            <p:nvPr/>
          </p:nvSpPr>
          <p:spPr bwMode="auto">
            <a:xfrm flipV="1">
              <a:off x="3456" y="3888"/>
              <a:ext cx="216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50" name="Line 58"/>
            <p:cNvSpPr>
              <a:spLocks noChangeShapeType="1"/>
            </p:cNvSpPr>
            <p:nvPr/>
          </p:nvSpPr>
          <p:spPr bwMode="auto">
            <a:xfrm flipH="1">
              <a:off x="3456" y="3888"/>
              <a:ext cx="144" cy="21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51" name="Line 59"/>
            <p:cNvSpPr>
              <a:spLocks noChangeShapeType="1"/>
            </p:cNvSpPr>
            <p:nvPr/>
          </p:nvSpPr>
          <p:spPr bwMode="auto">
            <a:xfrm flipH="1" flipV="1">
              <a:off x="3456" y="3456"/>
              <a:ext cx="173" cy="21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52" name="Line 60"/>
            <p:cNvSpPr>
              <a:spLocks noChangeShapeType="1"/>
            </p:cNvSpPr>
            <p:nvPr/>
          </p:nvSpPr>
          <p:spPr bwMode="auto">
            <a:xfrm flipV="1">
              <a:off x="2808" y="3456"/>
              <a:ext cx="216" cy="21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53" name="Line 61"/>
            <p:cNvSpPr>
              <a:spLocks noChangeShapeType="1"/>
            </p:cNvSpPr>
            <p:nvPr/>
          </p:nvSpPr>
          <p:spPr bwMode="auto">
            <a:xfrm>
              <a:off x="2736" y="3888"/>
              <a:ext cx="288" cy="2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54" name="Line 62"/>
            <p:cNvSpPr>
              <a:spLocks noChangeShapeType="1"/>
            </p:cNvSpPr>
            <p:nvPr/>
          </p:nvSpPr>
          <p:spPr bwMode="auto">
            <a:xfrm>
              <a:off x="2448" y="3240"/>
              <a:ext cx="216" cy="4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55" name="Line 63"/>
            <p:cNvSpPr>
              <a:spLocks noChangeShapeType="1"/>
            </p:cNvSpPr>
            <p:nvPr/>
          </p:nvSpPr>
          <p:spPr bwMode="auto">
            <a:xfrm>
              <a:off x="3013" y="2493"/>
              <a:ext cx="792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56" name="Line 64"/>
            <p:cNvSpPr>
              <a:spLocks noChangeShapeType="1"/>
            </p:cNvSpPr>
            <p:nvPr/>
          </p:nvSpPr>
          <p:spPr bwMode="auto">
            <a:xfrm flipV="1">
              <a:off x="3805" y="1773"/>
              <a:ext cx="0" cy="72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57" name="Line 65"/>
            <p:cNvSpPr>
              <a:spLocks noChangeShapeType="1"/>
            </p:cNvSpPr>
            <p:nvPr/>
          </p:nvSpPr>
          <p:spPr bwMode="auto">
            <a:xfrm flipV="1">
              <a:off x="1285" y="1773"/>
              <a:ext cx="0" cy="360"/>
            </a:xfrm>
            <a:prstGeom prst="line">
              <a:avLst/>
            </a:prstGeom>
            <a:noFill/>
            <a:ln w="19050">
              <a:solidFill>
                <a:srgbClr val="CC99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58" name="Line 66"/>
            <p:cNvSpPr>
              <a:spLocks noChangeShapeType="1"/>
            </p:cNvSpPr>
            <p:nvPr/>
          </p:nvSpPr>
          <p:spPr bwMode="auto">
            <a:xfrm flipV="1">
              <a:off x="1141" y="1773"/>
              <a:ext cx="0" cy="72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59" name="Line 67"/>
            <p:cNvSpPr>
              <a:spLocks noChangeShapeType="1"/>
            </p:cNvSpPr>
            <p:nvPr/>
          </p:nvSpPr>
          <p:spPr bwMode="auto">
            <a:xfrm>
              <a:off x="3229" y="1341"/>
              <a:ext cx="0" cy="1800"/>
            </a:xfrm>
            <a:prstGeom prst="line">
              <a:avLst/>
            </a:prstGeom>
            <a:noFill/>
            <a:ln w="19050">
              <a:solidFill>
                <a:srgbClr val="FF99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60" name="Line 68"/>
            <p:cNvSpPr>
              <a:spLocks noChangeShapeType="1"/>
            </p:cNvSpPr>
            <p:nvPr/>
          </p:nvSpPr>
          <p:spPr bwMode="auto">
            <a:xfrm flipH="1">
              <a:off x="2952" y="3096"/>
              <a:ext cx="288" cy="0"/>
            </a:xfrm>
            <a:prstGeom prst="line">
              <a:avLst/>
            </a:prstGeom>
            <a:noFill/>
            <a:ln w="19050">
              <a:solidFill>
                <a:srgbClr val="FF99CC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61" name="Line 69"/>
            <p:cNvSpPr>
              <a:spLocks noChangeShapeType="1"/>
            </p:cNvSpPr>
            <p:nvPr/>
          </p:nvSpPr>
          <p:spPr bwMode="auto">
            <a:xfrm>
              <a:off x="1152" y="2808"/>
              <a:ext cx="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62" name="Line 70"/>
            <p:cNvSpPr>
              <a:spLocks noChangeShapeType="1"/>
            </p:cNvSpPr>
            <p:nvPr/>
          </p:nvSpPr>
          <p:spPr bwMode="auto">
            <a:xfrm>
              <a:off x="3456" y="3528"/>
              <a:ext cx="288" cy="0"/>
            </a:xfrm>
            <a:prstGeom prst="line">
              <a:avLst/>
            </a:prstGeom>
            <a:noFill/>
            <a:ln w="19050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463" name="Line 71"/>
            <p:cNvSpPr>
              <a:spLocks noChangeShapeType="1"/>
            </p:cNvSpPr>
            <p:nvPr/>
          </p:nvSpPr>
          <p:spPr bwMode="auto">
            <a:xfrm>
              <a:off x="2869" y="2115"/>
              <a:ext cx="90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59464" name="Line 72"/>
            <p:cNvSpPr>
              <a:spLocks noChangeShapeType="1"/>
            </p:cNvSpPr>
            <p:nvPr/>
          </p:nvSpPr>
          <p:spPr bwMode="auto">
            <a:xfrm flipV="1">
              <a:off x="1780" y="2523"/>
              <a:ext cx="0" cy="13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 spd="med">
    <p:split dir="in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66FF66"/>
                </a:solidFill>
              </a:rPr>
              <a:t>Formulasi kultur bakteri</a:t>
            </a:r>
          </a:p>
        </p:txBody>
      </p:sp>
      <p:graphicFrame>
        <p:nvGraphicFramePr>
          <p:cNvPr id="61443" name="Group 3"/>
          <p:cNvGraphicFramePr>
            <a:graphicFrameLocks noGrp="1"/>
          </p:cNvGraphicFramePr>
          <p:nvPr>
            <p:ph type="body" idx="1"/>
          </p:nvPr>
        </p:nvGraphicFramePr>
        <p:xfrm>
          <a:off x="395288" y="1484313"/>
          <a:ext cx="8302625" cy="4135437"/>
        </p:xfrm>
        <a:graphic>
          <a:graphicData uri="http://schemas.openxmlformats.org/drawingml/2006/table">
            <a:tbl>
              <a:tblPr/>
              <a:tblGrid>
                <a:gridCol w="2767012"/>
                <a:gridCol w="2768600"/>
                <a:gridCol w="2767013"/>
              </a:tblGrid>
              <a:tr h="411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</a:rPr>
                        <a:t>Bahan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</a:rPr>
                        <a:t>Angka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</a:rPr>
                        <a:t>Satuan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</a:rPr>
                        <a:t>Aquazyme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</a:rPr>
                        <a:t>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</a:rPr>
                        <a:t>gram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</a:rPr>
                        <a:t>Ragi roti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</a:rPr>
                        <a:t>butir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</a:rPr>
                        <a:t>katul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</a:rPr>
                        <a:t>kg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</a:rPr>
                        <a:t>Tetes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</a:rPr>
                        <a:t>liter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</a:rPr>
                        <a:t>T. ikan/pakan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</a:rPr>
                        <a:t>3 / 1,5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</a:rPr>
                        <a:t>Kg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</a:rPr>
                        <a:t>Air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</a:rPr>
                        <a:t>600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Arial" pitchFamily="34" charset="0"/>
                        </a:rPr>
                        <a:t>liter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6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CC0000"/>
                </a:solidFill>
              </a:rPr>
              <a:t>Bak kultur bakteri pengurai</a:t>
            </a:r>
          </a:p>
        </p:txBody>
      </p:sp>
      <p:pic>
        <p:nvPicPr>
          <p:cNvPr id="63491" name="Picture 3" descr="DSC00101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905000"/>
            <a:ext cx="9144000" cy="4953000"/>
          </a:xfrm>
          <a:noFill/>
          <a:ln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DSC00220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8893175" cy="6858000"/>
          </a:xfrm>
          <a:noFill/>
          <a:ln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3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66FF99"/>
                </a:solidFill>
              </a:rPr>
              <a:t>Aplikasi</a:t>
            </a:r>
            <a:r>
              <a:rPr lang="en-US"/>
              <a:t> 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olidFill>
                  <a:srgbClr val="FFFF00"/>
                </a:solidFill>
              </a:rPr>
              <a:t>Diberikan tiap hari dengan dosis 150 l/ha, kepadatan minimal 100 juta sel/cc</a:t>
            </a:r>
          </a:p>
          <a:p>
            <a:r>
              <a:rPr lang="en-US">
                <a:solidFill>
                  <a:srgbClr val="FFFF00"/>
                </a:solidFill>
              </a:rPr>
              <a:t>Ditambahkan 6 lt/ha tetes dan 6 kg/ha saponin tiap hari untuk membantu menaikan nilai karbon sampai pH mencapai 7,6 – 8,3 (range pagi – sore )</a:t>
            </a:r>
          </a:p>
          <a:p>
            <a:endParaRPr lang="en-US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5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50825" y="333375"/>
            <a:ext cx="8229600" cy="633571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3600" b="1">
                <a:solidFill>
                  <a:srgbClr val="66FF99"/>
                </a:solidFill>
              </a:rPr>
              <a:t>OKSIGENASI 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b="1">
              <a:solidFill>
                <a:srgbClr val="66FF99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4000">
                <a:solidFill>
                  <a:srgbClr val="FFFF00"/>
                </a:solidFill>
              </a:rPr>
              <a:t>Penguatan dan pemerataan kadar oksigen terlarut dengan menggunakan kincir, blower dan supercharge</a:t>
            </a:r>
          </a:p>
          <a:p>
            <a:pPr>
              <a:lnSpc>
                <a:spcPct val="90000"/>
              </a:lnSpc>
            </a:pPr>
            <a:endParaRPr lang="en-US" sz="4000">
              <a:solidFill>
                <a:srgbClr val="FFFF00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4000">
                <a:solidFill>
                  <a:srgbClr val="FFFF00"/>
                </a:solidFill>
              </a:rPr>
              <a:t>Standarisasi kadar oksigen terlarut; minimal 4 ppm pada menjelang mata hari terbit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4000">
              <a:solidFill>
                <a:srgbClr val="FFFF00"/>
              </a:solidFill>
            </a:endParaRPr>
          </a:p>
          <a:p>
            <a:pPr>
              <a:lnSpc>
                <a:spcPct val="90000"/>
              </a:lnSpc>
            </a:pPr>
            <a:endParaRPr lang="en-US" sz="40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08050"/>
          </a:xfrm>
        </p:spPr>
        <p:txBody>
          <a:bodyPr/>
          <a:lstStyle/>
          <a:p>
            <a:r>
              <a:rPr lang="en-US">
                <a:solidFill>
                  <a:srgbClr val="66FF99"/>
                </a:solidFill>
              </a:rPr>
              <a:t>Pipa aerasi bawah</a:t>
            </a:r>
          </a:p>
        </p:txBody>
      </p:sp>
      <p:pic>
        <p:nvPicPr>
          <p:cNvPr id="71683" name="Picture 3" descr="DSC00216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908050"/>
            <a:ext cx="9144000" cy="5949950"/>
          </a:xfrm>
          <a:noFill/>
          <a:ln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DSC0008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981075"/>
            <a:ext cx="9144000" cy="5876925"/>
          </a:xfrm>
        </p:spPr>
      </p:pic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2268538" y="0"/>
            <a:ext cx="39608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3600">
                <a:latin typeface="Tahoma" pitchFamily="34" charset="0"/>
                <a:cs typeface="Arial" pitchFamily="34" charset="0"/>
              </a:rPr>
              <a:t>Super Charge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66FF99"/>
                </a:solidFill>
              </a:rPr>
              <a:t>Kombinasi aerasi</a:t>
            </a:r>
            <a:r>
              <a:rPr lang="en-US"/>
              <a:t> </a:t>
            </a:r>
          </a:p>
        </p:txBody>
      </p:sp>
      <p:pic>
        <p:nvPicPr>
          <p:cNvPr id="75779" name="Picture 3" descr="DSC00211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412875"/>
            <a:ext cx="9144000" cy="5445125"/>
          </a:xfrm>
          <a:noFill/>
          <a:ln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kONSTRUKSI TAMBK BIOCRETE-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8229600" cy="6172200"/>
          </a:xfrm>
          <a:prstGeom prst="rect">
            <a:avLst/>
          </a:prstGeom>
          <a:noFill/>
        </p:spPr>
      </p:pic>
      <p:sp>
        <p:nvSpPr>
          <p:cNvPr id="8195" name="WordArt 3"/>
          <p:cNvSpPr>
            <a:spLocks noChangeArrowheads="1" noChangeShapeType="1" noTextEdit="1"/>
          </p:cNvSpPr>
          <p:nvPr/>
        </p:nvSpPr>
        <p:spPr bwMode="auto">
          <a:xfrm>
            <a:off x="2381250" y="76200"/>
            <a:ext cx="4381500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8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KONSTRUKSI TAMBAK BIOCRETE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381000" y="838200"/>
            <a:ext cx="5105400" cy="5791200"/>
            <a:chOff x="1800" y="1620"/>
            <a:chExt cx="8280" cy="9720"/>
          </a:xfrm>
        </p:grpSpPr>
        <p:sp>
          <p:nvSpPr>
            <p:cNvPr id="10243" name="Rectangle 3"/>
            <p:cNvSpPr>
              <a:spLocks noChangeArrowheads="1"/>
            </p:cNvSpPr>
            <p:nvPr/>
          </p:nvSpPr>
          <p:spPr bwMode="auto">
            <a:xfrm>
              <a:off x="6660" y="3960"/>
              <a:ext cx="1260" cy="52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4" name="Rectangle 4"/>
            <p:cNvSpPr>
              <a:spLocks noChangeArrowheads="1"/>
            </p:cNvSpPr>
            <p:nvPr/>
          </p:nvSpPr>
          <p:spPr bwMode="auto">
            <a:xfrm>
              <a:off x="3960" y="3960"/>
              <a:ext cx="1260" cy="52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5" name="Rectangle 5"/>
            <p:cNvSpPr>
              <a:spLocks noChangeArrowheads="1"/>
            </p:cNvSpPr>
            <p:nvPr/>
          </p:nvSpPr>
          <p:spPr bwMode="auto">
            <a:xfrm>
              <a:off x="1800" y="1620"/>
              <a:ext cx="3600" cy="12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6" name="Rectangle 6"/>
            <p:cNvSpPr>
              <a:spLocks noChangeArrowheads="1"/>
            </p:cNvSpPr>
            <p:nvPr/>
          </p:nvSpPr>
          <p:spPr bwMode="auto">
            <a:xfrm>
              <a:off x="6480" y="1620"/>
              <a:ext cx="3600" cy="12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7" name="Rectangle 7"/>
            <p:cNvSpPr>
              <a:spLocks noChangeArrowheads="1"/>
            </p:cNvSpPr>
            <p:nvPr/>
          </p:nvSpPr>
          <p:spPr bwMode="auto">
            <a:xfrm>
              <a:off x="1800" y="3960"/>
              <a:ext cx="1620" cy="23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8" name="Rectangle 8"/>
            <p:cNvSpPr>
              <a:spLocks noChangeArrowheads="1"/>
            </p:cNvSpPr>
            <p:nvPr/>
          </p:nvSpPr>
          <p:spPr bwMode="auto">
            <a:xfrm>
              <a:off x="1800" y="6840"/>
              <a:ext cx="1620" cy="27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" name="Rectangle 9"/>
            <p:cNvSpPr>
              <a:spLocks noChangeArrowheads="1"/>
            </p:cNvSpPr>
            <p:nvPr/>
          </p:nvSpPr>
          <p:spPr bwMode="auto">
            <a:xfrm>
              <a:off x="4140" y="4140"/>
              <a:ext cx="900" cy="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200"/>
            </a:p>
            <a:p>
              <a:pPr algn="ctr"/>
              <a:r>
                <a:rPr lang="en-US" sz="800"/>
                <a:t>PB7</a:t>
              </a:r>
            </a:p>
          </p:txBody>
        </p:sp>
        <p:sp>
          <p:nvSpPr>
            <p:cNvPr id="10250" name="Rectangle 10"/>
            <p:cNvSpPr>
              <a:spLocks noChangeArrowheads="1"/>
            </p:cNvSpPr>
            <p:nvPr/>
          </p:nvSpPr>
          <p:spPr bwMode="auto">
            <a:xfrm>
              <a:off x="4140" y="5220"/>
              <a:ext cx="900" cy="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200"/>
            </a:p>
            <a:p>
              <a:pPr algn="ctr"/>
              <a:r>
                <a:rPr lang="en-US" sz="800"/>
                <a:t>PB5</a:t>
              </a:r>
            </a:p>
          </p:txBody>
        </p:sp>
        <p:sp>
          <p:nvSpPr>
            <p:cNvPr id="10251" name="Rectangle 11"/>
            <p:cNvSpPr>
              <a:spLocks noChangeArrowheads="1"/>
            </p:cNvSpPr>
            <p:nvPr/>
          </p:nvSpPr>
          <p:spPr bwMode="auto">
            <a:xfrm>
              <a:off x="4140" y="7020"/>
              <a:ext cx="900" cy="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200"/>
            </a:p>
            <a:p>
              <a:pPr algn="ctr"/>
              <a:r>
                <a:rPr lang="en-US" sz="800"/>
                <a:t>PB3</a:t>
              </a:r>
            </a:p>
          </p:txBody>
        </p:sp>
        <p:sp>
          <p:nvSpPr>
            <p:cNvPr id="10252" name="Rectangle 12"/>
            <p:cNvSpPr>
              <a:spLocks noChangeArrowheads="1"/>
            </p:cNvSpPr>
            <p:nvPr/>
          </p:nvSpPr>
          <p:spPr bwMode="auto">
            <a:xfrm>
              <a:off x="4140" y="8100"/>
              <a:ext cx="900" cy="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200"/>
            </a:p>
            <a:p>
              <a:pPr algn="ctr"/>
              <a:r>
                <a:rPr lang="en-US" sz="800"/>
                <a:t>PB1</a:t>
              </a:r>
            </a:p>
          </p:txBody>
        </p:sp>
        <p:sp>
          <p:nvSpPr>
            <p:cNvPr id="10253" name="Rectangle 13"/>
            <p:cNvSpPr>
              <a:spLocks noChangeArrowheads="1"/>
            </p:cNvSpPr>
            <p:nvPr/>
          </p:nvSpPr>
          <p:spPr bwMode="auto">
            <a:xfrm>
              <a:off x="6840" y="4140"/>
              <a:ext cx="900" cy="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200">
                <a:latin typeface="Times New Roman" pitchFamily="18" charset="0"/>
              </a:endParaRPr>
            </a:p>
            <a:p>
              <a:pPr algn="ctr"/>
              <a:r>
                <a:rPr lang="en-US" sz="800"/>
                <a:t>PB8</a:t>
              </a:r>
              <a:endParaRPr lang="en-US" sz="800">
                <a:latin typeface="Times New Roman" pitchFamily="18" charset="0"/>
              </a:endParaRPr>
            </a:p>
          </p:txBody>
        </p:sp>
        <p:sp>
          <p:nvSpPr>
            <p:cNvPr id="10254" name="Rectangle 14"/>
            <p:cNvSpPr>
              <a:spLocks noChangeArrowheads="1"/>
            </p:cNvSpPr>
            <p:nvPr/>
          </p:nvSpPr>
          <p:spPr bwMode="auto">
            <a:xfrm>
              <a:off x="6840" y="5220"/>
              <a:ext cx="900" cy="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200">
                <a:latin typeface="Times New Roman" pitchFamily="18" charset="0"/>
              </a:endParaRPr>
            </a:p>
            <a:p>
              <a:r>
                <a:rPr lang="en-US" sz="800"/>
                <a:t>PB6</a:t>
              </a:r>
            </a:p>
          </p:txBody>
        </p:sp>
        <p:sp>
          <p:nvSpPr>
            <p:cNvPr id="10255" name="Rectangle 15"/>
            <p:cNvSpPr>
              <a:spLocks noChangeArrowheads="1"/>
            </p:cNvSpPr>
            <p:nvPr/>
          </p:nvSpPr>
          <p:spPr bwMode="auto">
            <a:xfrm>
              <a:off x="6840" y="7020"/>
              <a:ext cx="900" cy="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200">
                <a:latin typeface="Times New Roman" pitchFamily="18" charset="0"/>
              </a:endParaRPr>
            </a:p>
            <a:p>
              <a:pPr algn="ctr"/>
              <a:r>
                <a:rPr lang="en-US" sz="800"/>
                <a:t>PB4</a:t>
              </a:r>
            </a:p>
          </p:txBody>
        </p:sp>
        <p:sp>
          <p:nvSpPr>
            <p:cNvPr id="10256" name="Rectangle 16"/>
            <p:cNvSpPr>
              <a:spLocks noChangeArrowheads="1"/>
            </p:cNvSpPr>
            <p:nvPr/>
          </p:nvSpPr>
          <p:spPr bwMode="auto">
            <a:xfrm>
              <a:off x="6840" y="8100"/>
              <a:ext cx="900" cy="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1200">
                <a:latin typeface="Times New Roman" pitchFamily="18" charset="0"/>
              </a:endParaRPr>
            </a:p>
            <a:p>
              <a:pPr algn="ctr"/>
              <a:r>
                <a:rPr lang="en-US" sz="800">
                  <a:latin typeface="Times New Roman" pitchFamily="18" charset="0"/>
                </a:rPr>
                <a:t>PB2</a:t>
              </a:r>
            </a:p>
          </p:txBody>
        </p:sp>
        <p:sp>
          <p:nvSpPr>
            <p:cNvPr id="10257" name="Rectangle 17"/>
            <p:cNvSpPr>
              <a:spLocks noChangeArrowheads="1"/>
            </p:cNvSpPr>
            <p:nvPr/>
          </p:nvSpPr>
          <p:spPr bwMode="auto">
            <a:xfrm>
              <a:off x="8460" y="3960"/>
              <a:ext cx="1620" cy="23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8" name="Rectangle 18"/>
            <p:cNvSpPr>
              <a:spLocks noChangeArrowheads="1"/>
            </p:cNvSpPr>
            <p:nvPr/>
          </p:nvSpPr>
          <p:spPr bwMode="auto">
            <a:xfrm>
              <a:off x="8460" y="6840"/>
              <a:ext cx="1620" cy="27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9" name="Rectangle 19"/>
            <p:cNvSpPr>
              <a:spLocks noChangeArrowheads="1"/>
            </p:cNvSpPr>
            <p:nvPr/>
          </p:nvSpPr>
          <p:spPr bwMode="auto">
            <a:xfrm>
              <a:off x="5760" y="4500"/>
              <a:ext cx="360" cy="18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0" name="Rectangle 20"/>
            <p:cNvSpPr>
              <a:spLocks noChangeArrowheads="1"/>
            </p:cNvSpPr>
            <p:nvPr/>
          </p:nvSpPr>
          <p:spPr bwMode="auto">
            <a:xfrm>
              <a:off x="5760" y="6840"/>
              <a:ext cx="360" cy="18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1" name="Rectangle 21" descr="Light upward diagonal"/>
            <p:cNvSpPr>
              <a:spLocks noChangeArrowheads="1"/>
            </p:cNvSpPr>
            <p:nvPr/>
          </p:nvSpPr>
          <p:spPr bwMode="auto">
            <a:xfrm>
              <a:off x="5040" y="4680"/>
              <a:ext cx="180" cy="180"/>
            </a:xfrm>
            <a:prstGeom prst="rect">
              <a:avLst/>
            </a:prstGeom>
            <a:pattFill prst="ltUp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2" name="Rectangle 22" descr="Light upward diagonal"/>
            <p:cNvSpPr>
              <a:spLocks noChangeArrowheads="1"/>
            </p:cNvSpPr>
            <p:nvPr/>
          </p:nvSpPr>
          <p:spPr bwMode="auto">
            <a:xfrm>
              <a:off x="5040" y="5760"/>
              <a:ext cx="180" cy="180"/>
            </a:xfrm>
            <a:prstGeom prst="rect">
              <a:avLst/>
            </a:prstGeom>
            <a:pattFill prst="ltUp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3" name="Rectangle 23" descr="Light upward diagonal"/>
            <p:cNvSpPr>
              <a:spLocks noChangeArrowheads="1"/>
            </p:cNvSpPr>
            <p:nvPr/>
          </p:nvSpPr>
          <p:spPr bwMode="auto">
            <a:xfrm>
              <a:off x="5040" y="7560"/>
              <a:ext cx="180" cy="180"/>
            </a:xfrm>
            <a:prstGeom prst="rect">
              <a:avLst/>
            </a:prstGeom>
            <a:pattFill prst="ltUp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4" name="Rectangle 24" descr="Light upward diagonal"/>
            <p:cNvSpPr>
              <a:spLocks noChangeArrowheads="1"/>
            </p:cNvSpPr>
            <p:nvPr/>
          </p:nvSpPr>
          <p:spPr bwMode="auto">
            <a:xfrm>
              <a:off x="5040" y="8640"/>
              <a:ext cx="180" cy="180"/>
            </a:xfrm>
            <a:prstGeom prst="rect">
              <a:avLst/>
            </a:prstGeom>
            <a:pattFill prst="ltUp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5" name="Rectangle 25" descr="Light upward diagonal"/>
            <p:cNvSpPr>
              <a:spLocks noChangeArrowheads="1"/>
            </p:cNvSpPr>
            <p:nvPr/>
          </p:nvSpPr>
          <p:spPr bwMode="auto">
            <a:xfrm>
              <a:off x="6660" y="4680"/>
              <a:ext cx="180" cy="180"/>
            </a:xfrm>
            <a:prstGeom prst="rect">
              <a:avLst/>
            </a:prstGeom>
            <a:pattFill prst="ltUpDiag">
              <a:fgClr>
                <a:srgbClr val="333333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6" name="Rectangle 26" descr="Light upward diagonal"/>
            <p:cNvSpPr>
              <a:spLocks noChangeArrowheads="1"/>
            </p:cNvSpPr>
            <p:nvPr/>
          </p:nvSpPr>
          <p:spPr bwMode="auto">
            <a:xfrm>
              <a:off x="6660" y="5760"/>
              <a:ext cx="180" cy="180"/>
            </a:xfrm>
            <a:prstGeom prst="rect">
              <a:avLst/>
            </a:prstGeom>
            <a:pattFill prst="ltUpDiag">
              <a:fgClr>
                <a:srgbClr val="333333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7" name="Rectangle 27" descr="Light upward diagonal"/>
            <p:cNvSpPr>
              <a:spLocks noChangeArrowheads="1"/>
            </p:cNvSpPr>
            <p:nvPr/>
          </p:nvSpPr>
          <p:spPr bwMode="auto">
            <a:xfrm>
              <a:off x="6660" y="7560"/>
              <a:ext cx="180" cy="180"/>
            </a:xfrm>
            <a:prstGeom prst="rect">
              <a:avLst/>
            </a:prstGeom>
            <a:pattFill prst="ltUpDiag">
              <a:fgClr>
                <a:srgbClr val="333333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8" name="Rectangle 28" descr="Light upward diagonal"/>
            <p:cNvSpPr>
              <a:spLocks noChangeArrowheads="1"/>
            </p:cNvSpPr>
            <p:nvPr/>
          </p:nvSpPr>
          <p:spPr bwMode="auto">
            <a:xfrm>
              <a:off x="6660" y="8640"/>
              <a:ext cx="180" cy="180"/>
            </a:xfrm>
            <a:prstGeom prst="rect">
              <a:avLst/>
            </a:prstGeom>
            <a:pattFill prst="ltUpDiag">
              <a:fgClr>
                <a:srgbClr val="333333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69" name="Line 29"/>
            <p:cNvSpPr>
              <a:spLocks noChangeShapeType="1"/>
            </p:cNvSpPr>
            <p:nvPr/>
          </p:nvSpPr>
          <p:spPr bwMode="auto">
            <a:xfrm>
              <a:off x="3780" y="4320"/>
              <a:ext cx="3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0" name="Line 30"/>
            <p:cNvSpPr>
              <a:spLocks noChangeShapeType="1"/>
            </p:cNvSpPr>
            <p:nvPr/>
          </p:nvSpPr>
          <p:spPr bwMode="auto">
            <a:xfrm>
              <a:off x="3780" y="4500"/>
              <a:ext cx="3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1" name="Line 31"/>
            <p:cNvSpPr>
              <a:spLocks noChangeShapeType="1"/>
            </p:cNvSpPr>
            <p:nvPr/>
          </p:nvSpPr>
          <p:spPr bwMode="auto">
            <a:xfrm>
              <a:off x="3780" y="5400"/>
              <a:ext cx="3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2" name="Line 32"/>
            <p:cNvSpPr>
              <a:spLocks noChangeShapeType="1"/>
            </p:cNvSpPr>
            <p:nvPr/>
          </p:nvSpPr>
          <p:spPr bwMode="auto">
            <a:xfrm>
              <a:off x="3780" y="5580"/>
              <a:ext cx="3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3" name="Line 33"/>
            <p:cNvSpPr>
              <a:spLocks noChangeShapeType="1"/>
            </p:cNvSpPr>
            <p:nvPr/>
          </p:nvSpPr>
          <p:spPr bwMode="auto">
            <a:xfrm>
              <a:off x="3780" y="7200"/>
              <a:ext cx="3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4" name="Line 34"/>
            <p:cNvSpPr>
              <a:spLocks noChangeShapeType="1"/>
            </p:cNvSpPr>
            <p:nvPr/>
          </p:nvSpPr>
          <p:spPr bwMode="auto">
            <a:xfrm>
              <a:off x="3780" y="7380"/>
              <a:ext cx="3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5" name="Line 35"/>
            <p:cNvSpPr>
              <a:spLocks noChangeShapeType="1"/>
            </p:cNvSpPr>
            <p:nvPr/>
          </p:nvSpPr>
          <p:spPr bwMode="auto">
            <a:xfrm>
              <a:off x="3780" y="8280"/>
              <a:ext cx="3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6" name="Line 36"/>
            <p:cNvSpPr>
              <a:spLocks noChangeShapeType="1"/>
            </p:cNvSpPr>
            <p:nvPr/>
          </p:nvSpPr>
          <p:spPr bwMode="auto">
            <a:xfrm>
              <a:off x="3780" y="8460"/>
              <a:ext cx="3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7" name="Line 37"/>
            <p:cNvSpPr>
              <a:spLocks noChangeShapeType="1"/>
            </p:cNvSpPr>
            <p:nvPr/>
          </p:nvSpPr>
          <p:spPr bwMode="auto">
            <a:xfrm>
              <a:off x="7740" y="4320"/>
              <a:ext cx="3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8" name="Line 38"/>
            <p:cNvSpPr>
              <a:spLocks noChangeShapeType="1"/>
            </p:cNvSpPr>
            <p:nvPr/>
          </p:nvSpPr>
          <p:spPr bwMode="auto">
            <a:xfrm>
              <a:off x="7740" y="4500"/>
              <a:ext cx="3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79" name="Line 39"/>
            <p:cNvSpPr>
              <a:spLocks noChangeShapeType="1"/>
            </p:cNvSpPr>
            <p:nvPr/>
          </p:nvSpPr>
          <p:spPr bwMode="auto">
            <a:xfrm>
              <a:off x="7740" y="5400"/>
              <a:ext cx="3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0" name="Line 40"/>
            <p:cNvSpPr>
              <a:spLocks noChangeShapeType="1"/>
            </p:cNvSpPr>
            <p:nvPr/>
          </p:nvSpPr>
          <p:spPr bwMode="auto">
            <a:xfrm>
              <a:off x="7740" y="5580"/>
              <a:ext cx="3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1" name="Line 41"/>
            <p:cNvSpPr>
              <a:spLocks noChangeShapeType="1"/>
            </p:cNvSpPr>
            <p:nvPr/>
          </p:nvSpPr>
          <p:spPr bwMode="auto">
            <a:xfrm>
              <a:off x="7740" y="7200"/>
              <a:ext cx="3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2" name="Line 42"/>
            <p:cNvSpPr>
              <a:spLocks noChangeShapeType="1"/>
            </p:cNvSpPr>
            <p:nvPr/>
          </p:nvSpPr>
          <p:spPr bwMode="auto">
            <a:xfrm>
              <a:off x="7740" y="7380"/>
              <a:ext cx="3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3" name="Line 43"/>
            <p:cNvSpPr>
              <a:spLocks noChangeShapeType="1"/>
            </p:cNvSpPr>
            <p:nvPr/>
          </p:nvSpPr>
          <p:spPr bwMode="auto">
            <a:xfrm>
              <a:off x="7740" y="8280"/>
              <a:ext cx="3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4" name="Line 44"/>
            <p:cNvSpPr>
              <a:spLocks noChangeShapeType="1"/>
            </p:cNvSpPr>
            <p:nvPr/>
          </p:nvSpPr>
          <p:spPr bwMode="auto">
            <a:xfrm>
              <a:off x="7740" y="8460"/>
              <a:ext cx="3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5" name="Rectangle 45" descr="Light upward diagonal"/>
            <p:cNvSpPr>
              <a:spLocks noChangeArrowheads="1"/>
            </p:cNvSpPr>
            <p:nvPr/>
          </p:nvSpPr>
          <p:spPr bwMode="auto">
            <a:xfrm>
              <a:off x="5760" y="9345"/>
              <a:ext cx="360" cy="180"/>
            </a:xfrm>
            <a:prstGeom prst="rect">
              <a:avLst/>
            </a:prstGeom>
            <a:pattFill prst="ltUpDiag">
              <a:fgClr>
                <a:srgbClr val="333333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6" name="Freeform 46"/>
            <p:cNvSpPr>
              <a:spLocks/>
            </p:cNvSpPr>
            <p:nvPr/>
          </p:nvSpPr>
          <p:spPr bwMode="auto">
            <a:xfrm>
              <a:off x="5550" y="9180"/>
              <a:ext cx="210" cy="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0" y="165"/>
                </a:cxn>
                <a:cxn ang="0">
                  <a:pos x="210" y="540"/>
                </a:cxn>
                <a:cxn ang="0">
                  <a:pos x="1" y="720"/>
                </a:cxn>
              </a:cxnLst>
              <a:rect l="0" t="0" r="r" b="b"/>
              <a:pathLst>
                <a:path w="210" h="720">
                  <a:moveTo>
                    <a:pt x="0" y="0"/>
                  </a:moveTo>
                  <a:lnTo>
                    <a:pt x="210" y="165"/>
                  </a:lnTo>
                  <a:lnTo>
                    <a:pt x="210" y="540"/>
                  </a:lnTo>
                  <a:lnTo>
                    <a:pt x="1" y="72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7" name="Freeform 47"/>
            <p:cNvSpPr>
              <a:spLocks/>
            </p:cNvSpPr>
            <p:nvPr/>
          </p:nvSpPr>
          <p:spPr bwMode="auto">
            <a:xfrm rot="-10800000">
              <a:off x="6120" y="9180"/>
              <a:ext cx="210" cy="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0" y="165"/>
                </a:cxn>
                <a:cxn ang="0">
                  <a:pos x="210" y="540"/>
                </a:cxn>
                <a:cxn ang="0">
                  <a:pos x="1" y="720"/>
                </a:cxn>
              </a:cxnLst>
              <a:rect l="0" t="0" r="r" b="b"/>
              <a:pathLst>
                <a:path w="210" h="720">
                  <a:moveTo>
                    <a:pt x="0" y="0"/>
                  </a:moveTo>
                  <a:lnTo>
                    <a:pt x="210" y="165"/>
                  </a:lnTo>
                  <a:lnTo>
                    <a:pt x="210" y="540"/>
                  </a:lnTo>
                  <a:lnTo>
                    <a:pt x="1" y="72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8" name="Rectangle 48" descr="Light upward diagonal"/>
            <p:cNvSpPr>
              <a:spLocks noChangeArrowheads="1"/>
            </p:cNvSpPr>
            <p:nvPr/>
          </p:nvSpPr>
          <p:spPr bwMode="auto">
            <a:xfrm>
              <a:off x="5760" y="3600"/>
              <a:ext cx="360" cy="180"/>
            </a:xfrm>
            <a:prstGeom prst="rect">
              <a:avLst/>
            </a:prstGeom>
            <a:pattFill prst="ltUpDiag">
              <a:fgClr>
                <a:srgbClr val="333333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89" name="Freeform 49"/>
            <p:cNvSpPr>
              <a:spLocks/>
            </p:cNvSpPr>
            <p:nvPr/>
          </p:nvSpPr>
          <p:spPr bwMode="auto">
            <a:xfrm>
              <a:off x="5550" y="3435"/>
              <a:ext cx="210" cy="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0" y="165"/>
                </a:cxn>
                <a:cxn ang="0">
                  <a:pos x="210" y="540"/>
                </a:cxn>
                <a:cxn ang="0">
                  <a:pos x="1" y="720"/>
                </a:cxn>
              </a:cxnLst>
              <a:rect l="0" t="0" r="r" b="b"/>
              <a:pathLst>
                <a:path w="210" h="720">
                  <a:moveTo>
                    <a:pt x="0" y="0"/>
                  </a:moveTo>
                  <a:lnTo>
                    <a:pt x="210" y="165"/>
                  </a:lnTo>
                  <a:lnTo>
                    <a:pt x="210" y="540"/>
                  </a:lnTo>
                  <a:lnTo>
                    <a:pt x="1" y="72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0" name="Freeform 50"/>
            <p:cNvSpPr>
              <a:spLocks/>
            </p:cNvSpPr>
            <p:nvPr/>
          </p:nvSpPr>
          <p:spPr bwMode="auto">
            <a:xfrm rot="-10800000">
              <a:off x="6120" y="3435"/>
              <a:ext cx="210" cy="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0" y="165"/>
                </a:cxn>
                <a:cxn ang="0">
                  <a:pos x="210" y="540"/>
                </a:cxn>
                <a:cxn ang="0">
                  <a:pos x="1" y="720"/>
                </a:cxn>
              </a:cxnLst>
              <a:rect l="0" t="0" r="r" b="b"/>
              <a:pathLst>
                <a:path w="210" h="720">
                  <a:moveTo>
                    <a:pt x="0" y="0"/>
                  </a:moveTo>
                  <a:lnTo>
                    <a:pt x="210" y="165"/>
                  </a:lnTo>
                  <a:lnTo>
                    <a:pt x="210" y="540"/>
                  </a:lnTo>
                  <a:lnTo>
                    <a:pt x="1" y="72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1" name="Rectangle 51"/>
            <p:cNvSpPr>
              <a:spLocks noChangeArrowheads="1"/>
            </p:cNvSpPr>
            <p:nvPr/>
          </p:nvSpPr>
          <p:spPr bwMode="auto">
            <a:xfrm>
              <a:off x="1800" y="9540"/>
              <a:ext cx="3420" cy="10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sz="800"/>
                <a:t>JALUR HIJAU</a:t>
              </a:r>
            </a:p>
            <a:p>
              <a:pPr algn="ctr"/>
              <a:r>
                <a:rPr lang="en-US" sz="800"/>
                <a:t>MANGROVE</a:t>
              </a:r>
            </a:p>
            <a:p>
              <a:endParaRPr lang="en-US" sz="1200"/>
            </a:p>
          </p:txBody>
        </p:sp>
        <p:sp>
          <p:nvSpPr>
            <p:cNvPr id="10292" name="Rectangle 52"/>
            <p:cNvSpPr>
              <a:spLocks noChangeArrowheads="1"/>
            </p:cNvSpPr>
            <p:nvPr/>
          </p:nvSpPr>
          <p:spPr bwMode="auto">
            <a:xfrm>
              <a:off x="6660" y="9540"/>
              <a:ext cx="3420" cy="108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sz="800"/>
                <a:t>JALUR HIJAU</a:t>
              </a:r>
            </a:p>
            <a:p>
              <a:pPr algn="ctr"/>
              <a:r>
                <a:rPr lang="en-US" sz="800"/>
                <a:t>MANGROVE</a:t>
              </a:r>
            </a:p>
          </p:txBody>
        </p:sp>
        <p:sp>
          <p:nvSpPr>
            <p:cNvPr id="10293" name="Line 53"/>
            <p:cNvSpPr>
              <a:spLocks noChangeShapeType="1"/>
            </p:cNvSpPr>
            <p:nvPr/>
          </p:nvSpPr>
          <p:spPr bwMode="auto">
            <a:xfrm>
              <a:off x="1980" y="11340"/>
              <a:ext cx="79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4" name="Line 54"/>
            <p:cNvSpPr>
              <a:spLocks noChangeShapeType="1"/>
            </p:cNvSpPr>
            <p:nvPr/>
          </p:nvSpPr>
          <p:spPr bwMode="auto">
            <a:xfrm>
              <a:off x="3420" y="10980"/>
              <a:ext cx="9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5" name="Line 55"/>
            <p:cNvSpPr>
              <a:spLocks noChangeShapeType="1"/>
            </p:cNvSpPr>
            <p:nvPr/>
          </p:nvSpPr>
          <p:spPr bwMode="auto">
            <a:xfrm>
              <a:off x="7380" y="10980"/>
              <a:ext cx="10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96" name="Text Box 56"/>
            <p:cNvSpPr txBox="1">
              <a:spLocks noChangeArrowheads="1"/>
            </p:cNvSpPr>
            <p:nvPr/>
          </p:nvSpPr>
          <p:spPr bwMode="auto">
            <a:xfrm>
              <a:off x="5580" y="10800"/>
              <a:ext cx="1980" cy="54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en-US" sz="800"/>
                <a:t>SUNGAI</a:t>
              </a:r>
            </a:p>
          </p:txBody>
        </p:sp>
        <p:sp>
          <p:nvSpPr>
            <p:cNvPr id="10297" name="Text Box 57"/>
            <p:cNvSpPr txBox="1">
              <a:spLocks noChangeArrowheads="1"/>
            </p:cNvSpPr>
            <p:nvPr/>
          </p:nvSpPr>
          <p:spPr bwMode="auto">
            <a:xfrm>
              <a:off x="1860" y="8127"/>
              <a:ext cx="1470" cy="40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r>
                <a:rPr lang="en-US" sz="800"/>
                <a:t>MANGROVE</a:t>
              </a:r>
            </a:p>
            <a:p>
              <a:endParaRPr lang="en-US" sz="1200"/>
            </a:p>
          </p:txBody>
        </p:sp>
        <p:sp>
          <p:nvSpPr>
            <p:cNvPr id="10298" name="Text Box 58"/>
            <p:cNvSpPr txBox="1">
              <a:spLocks noChangeArrowheads="1"/>
            </p:cNvSpPr>
            <p:nvPr/>
          </p:nvSpPr>
          <p:spPr bwMode="auto">
            <a:xfrm>
              <a:off x="8535" y="8127"/>
              <a:ext cx="1470" cy="40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r>
                <a:rPr lang="en-US" sz="800"/>
                <a:t>MANGROVE</a:t>
              </a:r>
            </a:p>
            <a:p>
              <a:endParaRPr lang="en-US" sz="1200"/>
            </a:p>
          </p:txBody>
        </p:sp>
        <p:sp>
          <p:nvSpPr>
            <p:cNvPr id="10299" name="Text Box 59"/>
            <p:cNvSpPr txBox="1">
              <a:spLocks noChangeArrowheads="1"/>
            </p:cNvSpPr>
            <p:nvPr/>
          </p:nvSpPr>
          <p:spPr bwMode="auto">
            <a:xfrm>
              <a:off x="8535" y="5040"/>
              <a:ext cx="1470" cy="40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r>
                <a:rPr lang="en-US" sz="800"/>
                <a:t>MANGROVE</a:t>
              </a:r>
              <a:endParaRPr lang="en-US" sz="800">
                <a:latin typeface="Times New Roman" pitchFamily="18" charset="0"/>
              </a:endParaRPr>
            </a:p>
            <a:p>
              <a:endParaRPr lang="en-US" sz="1200">
                <a:latin typeface="Times New Roman" pitchFamily="18" charset="0"/>
              </a:endParaRPr>
            </a:p>
          </p:txBody>
        </p:sp>
        <p:sp>
          <p:nvSpPr>
            <p:cNvPr id="10300" name="Text Box 60"/>
            <p:cNvSpPr txBox="1">
              <a:spLocks noChangeArrowheads="1"/>
            </p:cNvSpPr>
            <p:nvPr/>
          </p:nvSpPr>
          <p:spPr bwMode="auto">
            <a:xfrm>
              <a:off x="1860" y="4860"/>
              <a:ext cx="1470" cy="40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r>
                <a:rPr lang="en-US" sz="800"/>
                <a:t>MANGROVE</a:t>
              </a:r>
            </a:p>
            <a:p>
              <a:endParaRPr lang="en-US" sz="1200"/>
            </a:p>
          </p:txBody>
        </p:sp>
        <p:sp>
          <p:nvSpPr>
            <p:cNvPr id="10301" name="Text Box 61"/>
            <p:cNvSpPr txBox="1">
              <a:spLocks noChangeArrowheads="1"/>
            </p:cNvSpPr>
            <p:nvPr/>
          </p:nvSpPr>
          <p:spPr bwMode="auto">
            <a:xfrm>
              <a:off x="7380" y="2160"/>
              <a:ext cx="1470" cy="40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r>
                <a:rPr lang="en-US" sz="800"/>
                <a:t>MANGROVE</a:t>
              </a:r>
              <a:endParaRPr lang="en-US" sz="800">
                <a:latin typeface="Times New Roman" pitchFamily="18" charset="0"/>
              </a:endParaRPr>
            </a:p>
            <a:p>
              <a:endParaRPr lang="en-US" sz="1200">
                <a:latin typeface="Times New Roman" pitchFamily="18" charset="0"/>
              </a:endParaRPr>
            </a:p>
          </p:txBody>
        </p:sp>
        <p:sp>
          <p:nvSpPr>
            <p:cNvPr id="10302" name="Text Box 62"/>
            <p:cNvSpPr txBox="1">
              <a:spLocks noChangeArrowheads="1"/>
            </p:cNvSpPr>
            <p:nvPr/>
          </p:nvSpPr>
          <p:spPr bwMode="auto">
            <a:xfrm>
              <a:off x="2700" y="2160"/>
              <a:ext cx="1470" cy="40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r>
                <a:rPr lang="en-US" sz="800"/>
                <a:t>MANGROVE</a:t>
              </a:r>
              <a:endParaRPr lang="en-US" sz="800">
                <a:latin typeface="Times New Roman" pitchFamily="18" charset="0"/>
              </a:endParaRPr>
            </a:p>
            <a:p>
              <a:endParaRPr lang="en-US" sz="1200">
                <a:latin typeface="Times New Roman" pitchFamily="18" charset="0"/>
              </a:endParaRPr>
            </a:p>
          </p:txBody>
        </p:sp>
        <p:sp>
          <p:nvSpPr>
            <p:cNvPr id="10303" name="Freeform 63"/>
            <p:cNvSpPr>
              <a:spLocks/>
            </p:cNvSpPr>
            <p:nvPr/>
          </p:nvSpPr>
          <p:spPr bwMode="auto">
            <a:xfrm>
              <a:off x="5220" y="10230"/>
              <a:ext cx="510" cy="750"/>
            </a:xfrm>
            <a:custGeom>
              <a:avLst/>
              <a:gdLst/>
              <a:ahLst/>
              <a:cxnLst>
                <a:cxn ang="0">
                  <a:pos x="0" y="750"/>
                </a:cxn>
                <a:cxn ang="0">
                  <a:pos x="360" y="615"/>
                </a:cxn>
                <a:cxn ang="0">
                  <a:pos x="510" y="0"/>
                </a:cxn>
              </a:cxnLst>
              <a:rect l="0" t="0" r="r" b="b"/>
              <a:pathLst>
                <a:path w="510" h="750">
                  <a:moveTo>
                    <a:pt x="0" y="750"/>
                  </a:moveTo>
                  <a:cubicBezTo>
                    <a:pt x="60" y="728"/>
                    <a:pt x="275" y="740"/>
                    <a:pt x="360" y="615"/>
                  </a:cubicBezTo>
                  <a:cubicBezTo>
                    <a:pt x="445" y="490"/>
                    <a:pt x="479" y="128"/>
                    <a:pt x="510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 type="none" w="med" len="med"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04" name="Line 64"/>
            <p:cNvSpPr>
              <a:spLocks noChangeShapeType="1"/>
            </p:cNvSpPr>
            <p:nvPr/>
          </p:nvSpPr>
          <p:spPr bwMode="auto">
            <a:xfrm flipV="1">
              <a:off x="6120" y="9900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05" name="Freeform 65"/>
            <p:cNvSpPr>
              <a:spLocks/>
            </p:cNvSpPr>
            <p:nvPr/>
          </p:nvSpPr>
          <p:spPr bwMode="auto">
            <a:xfrm>
              <a:off x="6075" y="9068"/>
              <a:ext cx="765" cy="292"/>
            </a:xfrm>
            <a:custGeom>
              <a:avLst/>
              <a:gdLst/>
              <a:ahLst/>
              <a:cxnLst>
                <a:cxn ang="0">
                  <a:pos x="0" y="67"/>
                </a:cxn>
                <a:cxn ang="0">
                  <a:pos x="255" y="37"/>
                </a:cxn>
                <a:cxn ang="0">
                  <a:pos x="765" y="292"/>
                </a:cxn>
              </a:cxnLst>
              <a:rect l="0" t="0" r="r" b="b"/>
              <a:pathLst>
                <a:path w="765" h="292">
                  <a:moveTo>
                    <a:pt x="0" y="67"/>
                  </a:moveTo>
                  <a:cubicBezTo>
                    <a:pt x="43" y="62"/>
                    <a:pt x="127" y="0"/>
                    <a:pt x="255" y="37"/>
                  </a:cubicBezTo>
                  <a:cubicBezTo>
                    <a:pt x="383" y="74"/>
                    <a:pt x="659" y="239"/>
                    <a:pt x="765" y="292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 type="none" w="med" len="med"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06" name="Freeform 66"/>
            <p:cNvSpPr>
              <a:spLocks/>
            </p:cNvSpPr>
            <p:nvPr/>
          </p:nvSpPr>
          <p:spPr bwMode="auto">
            <a:xfrm>
              <a:off x="5040" y="9065"/>
              <a:ext cx="720" cy="295"/>
            </a:xfrm>
            <a:custGeom>
              <a:avLst/>
              <a:gdLst/>
              <a:ahLst/>
              <a:cxnLst>
                <a:cxn ang="0">
                  <a:pos x="720" y="55"/>
                </a:cxn>
                <a:cxn ang="0">
                  <a:pos x="420" y="40"/>
                </a:cxn>
                <a:cxn ang="0">
                  <a:pos x="0" y="295"/>
                </a:cxn>
              </a:cxnLst>
              <a:rect l="0" t="0" r="r" b="b"/>
              <a:pathLst>
                <a:path w="720" h="295">
                  <a:moveTo>
                    <a:pt x="720" y="55"/>
                  </a:moveTo>
                  <a:cubicBezTo>
                    <a:pt x="670" y="50"/>
                    <a:pt x="540" y="0"/>
                    <a:pt x="420" y="40"/>
                  </a:cubicBezTo>
                  <a:cubicBezTo>
                    <a:pt x="300" y="80"/>
                    <a:pt x="87" y="242"/>
                    <a:pt x="0" y="295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 type="none" w="med" len="med"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07" name="Freeform 67"/>
            <p:cNvSpPr>
              <a:spLocks/>
            </p:cNvSpPr>
            <p:nvPr/>
          </p:nvSpPr>
          <p:spPr bwMode="auto">
            <a:xfrm>
              <a:off x="3750" y="8595"/>
              <a:ext cx="330" cy="8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5" y="660"/>
                </a:cxn>
                <a:cxn ang="0">
                  <a:pos x="330" y="810"/>
                </a:cxn>
              </a:cxnLst>
              <a:rect l="0" t="0" r="r" b="b"/>
              <a:pathLst>
                <a:path w="330" h="810">
                  <a:moveTo>
                    <a:pt x="0" y="0"/>
                  </a:moveTo>
                  <a:cubicBezTo>
                    <a:pt x="12" y="107"/>
                    <a:pt x="20" y="525"/>
                    <a:pt x="75" y="660"/>
                  </a:cubicBezTo>
                  <a:cubicBezTo>
                    <a:pt x="130" y="795"/>
                    <a:pt x="277" y="779"/>
                    <a:pt x="330" y="81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 type="arrow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08" name="Freeform 68"/>
            <p:cNvSpPr>
              <a:spLocks/>
            </p:cNvSpPr>
            <p:nvPr/>
          </p:nvSpPr>
          <p:spPr bwMode="auto">
            <a:xfrm>
              <a:off x="7830" y="8550"/>
              <a:ext cx="285" cy="810"/>
            </a:xfrm>
            <a:custGeom>
              <a:avLst/>
              <a:gdLst/>
              <a:ahLst/>
              <a:cxnLst>
                <a:cxn ang="0">
                  <a:pos x="0" y="810"/>
                </a:cxn>
                <a:cxn ang="0">
                  <a:pos x="210" y="675"/>
                </a:cxn>
                <a:cxn ang="0">
                  <a:pos x="285" y="0"/>
                </a:cxn>
              </a:cxnLst>
              <a:rect l="0" t="0" r="r" b="b"/>
              <a:pathLst>
                <a:path w="285" h="810">
                  <a:moveTo>
                    <a:pt x="0" y="810"/>
                  </a:moveTo>
                  <a:cubicBezTo>
                    <a:pt x="33" y="787"/>
                    <a:pt x="163" y="810"/>
                    <a:pt x="210" y="675"/>
                  </a:cubicBezTo>
                  <a:cubicBezTo>
                    <a:pt x="257" y="540"/>
                    <a:pt x="270" y="141"/>
                    <a:pt x="285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 type="none" w="med" len="med"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09" name="Line 69"/>
            <p:cNvSpPr>
              <a:spLocks noChangeShapeType="1"/>
            </p:cNvSpPr>
            <p:nvPr/>
          </p:nvSpPr>
          <p:spPr bwMode="auto">
            <a:xfrm>
              <a:off x="2340" y="6480"/>
              <a:ext cx="5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10" name="Line 70"/>
            <p:cNvSpPr>
              <a:spLocks noChangeShapeType="1"/>
            </p:cNvSpPr>
            <p:nvPr/>
          </p:nvSpPr>
          <p:spPr bwMode="auto">
            <a:xfrm flipH="1">
              <a:off x="8640" y="6480"/>
              <a:ext cx="5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11" name="Freeform 71"/>
            <p:cNvSpPr>
              <a:spLocks/>
            </p:cNvSpPr>
            <p:nvPr/>
          </p:nvSpPr>
          <p:spPr bwMode="auto">
            <a:xfrm>
              <a:off x="3705" y="3660"/>
              <a:ext cx="330" cy="885"/>
            </a:xfrm>
            <a:custGeom>
              <a:avLst/>
              <a:gdLst/>
              <a:ahLst/>
              <a:cxnLst>
                <a:cxn ang="0">
                  <a:pos x="0" y="885"/>
                </a:cxn>
                <a:cxn ang="0">
                  <a:pos x="105" y="180"/>
                </a:cxn>
                <a:cxn ang="0">
                  <a:pos x="330" y="0"/>
                </a:cxn>
              </a:cxnLst>
              <a:rect l="0" t="0" r="r" b="b"/>
              <a:pathLst>
                <a:path w="330" h="885">
                  <a:moveTo>
                    <a:pt x="0" y="885"/>
                  </a:moveTo>
                  <a:cubicBezTo>
                    <a:pt x="17" y="768"/>
                    <a:pt x="50" y="327"/>
                    <a:pt x="105" y="180"/>
                  </a:cubicBezTo>
                  <a:cubicBezTo>
                    <a:pt x="160" y="33"/>
                    <a:pt x="283" y="37"/>
                    <a:pt x="330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 type="none" w="med" len="med"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12" name="Freeform 72"/>
            <p:cNvSpPr>
              <a:spLocks/>
            </p:cNvSpPr>
            <p:nvPr/>
          </p:nvSpPr>
          <p:spPr bwMode="auto">
            <a:xfrm>
              <a:off x="7770" y="3690"/>
              <a:ext cx="435" cy="76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5" y="195"/>
                </a:cxn>
                <a:cxn ang="0">
                  <a:pos x="435" y="765"/>
                </a:cxn>
              </a:cxnLst>
              <a:rect l="0" t="0" r="r" b="b"/>
              <a:pathLst>
                <a:path w="435" h="765">
                  <a:moveTo>
                    <a:pt x="0" y="0"/>
                  </a:moveTo>
                  <a:cubicBezTo>
                    <a:pt x="52" y="32"/>
                    <a:pt x="243" y="68"/>
                    <a:pt x="315" y="195"/>
                  </a:cubicBezTo>
                  <a:cubicBezTo>
                    <a:pt x="387" y="322"/>
                    <a:pt x="410" y="646"/>
                    <a:pt x="435" y="765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 type="arrow" w="med" len="med"/>
              <a:tailEnd type="non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13" name="Line 73"/>
            <p:cNvSpPr>
              <a:spLocks noChangeShapeType="1"/>
            </p:cNvSpPr>
            <p:nvPr/>
          </p:nvSpPr>
          <p:spPr bwMode="auto">
            <a:xfrm flipV="1">
              <a:off x="5940" y="2520"/>
              <a:ext cx="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14" name="Line 74"/>
            <p:cNvSpPr>
              <a:spLocks noChangeShapeType="1"/>
            </p:cNvSpPr>
            <p:nvPr/>
          </p:nvSpPr>
          <p:spPr bwMode="auto">
            <a:xfrm flipV="1">
              <a:off x="5400" y="7560"/>
              <a:ext cx="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15" name="Line 75"/>
            <p:cNvSpPr>
              <a:spLocks noChangeShapeType="1"/>
            </p:cNvSpPr>
            <p:nvPr/>
          </p:nvSpPr>
          <p:spPr bwMode="auto">
            <a:xfrm flipV="1">
              <a:off x="5400" y="5040"/>
              <a:ext cx="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16" name="Line 76"/>
            <p:cNvSpPr>
              <a:spLocks noChangeShapeType="1"/>
            </p:cNvSpPr>
            <p:nvPr/>
          </p:nvSpPr>
          <p:spPr bwMode="auto">
            <a:xfrm flipV="1">
              <a:off x="6480" y="4680"/>
              <a:ext cx="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17" name="Line 77"/>
            <p:cNvSpPr>
              <a:spLocks noChangeShapeType="1"/>
            </p:cNvSpPr>
            <p:nvPr/>
          </p:nvSpPr>
          <p:spPr bwMode="auto">
            <a:xfrm flipV="1">
              <a:off x="6480" y="6480"/>
              <a:ext cx="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18" name="Text Box 78"/>
            <p:cNvSpPr txBox="1">
              <a:spLocks noChangeArrowheads="1"/>
            </p:cNvSpPr>
            <p:nvPr/>
          </p:nvSpPr>
          <p:spPr bwMode="auto">
            <a:xfrm>
              <a:off x="5310" y="6405"/>
              <a:ext cx="450" cy="40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1100"/>
                <a:t>ST1</a:t>
              </a:r>
            </a:p>
            <a:p>
              <a:endParaRPr lang="en-US" sz="1200"/>
            </a:p>
          </p:txBody>
        </p:sp>
        <p:sp>
          <p:nvSpPr>
            <p:cNvPr id="10319" name="Text Box 79"/>
            <p:cNvSpPr txBox="1">
              <a:spLocks noChangeArrowheads="1"/>
            </p:cNvSpPr>
            <p:nvPr/>
          </p:nvSpPr>
          <p:spPr bwMode="auto">
            <a:xfrm>
              <a:off x="3480" y="4785"/>
              <a:ext cx="450" cy="40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800"/>
                <a:t>ST2</a:t>
              </a:r>
            </a:p>
            <a:p>
              <a:endParaRPr lang="en-US" sz="1100">
                <a:latin typeface="Times New Roman" pitchFamily="18" charset="0"/>
              </a:endParaRPr>
            </a:p>
          </p:txBody>
        </p:sp>
        <p:sp>
          <p:nvSpPr>
            <p:cNvPr id="10320" name="Line 80"/>
            <p:cNvSpPr>
              <a:spLocks noChangeShapeType="1"/>
            </p:cNvSpPr>
            <p:nvPr/>
          </p:nvSpPr>
          <p:spPr bwMode="auto">
            <a:xfrm flipV="1">
              <a:off x="3600" y="5580"/>
              <a:ext cx="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21" name="Text Box 81"/>
            <p:cNvSpPr txBox="1">
              <a:spLocks noChangeArrowheads="1"/>
            </p:cNvSpPr>
            <p:nvPr/>
          </p:nvSpPr>
          <p:spPr bwMode="auto">
            <a:xfrm>
              <a:off x="4500" y="3240"/>
              <a:ext cx="450" cy="40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en-US" sz="800"/>
                <a:t>ST2</a:t>
              </a:r>
              <a:endParaRPr lang="en-US" sz="800">
                <a:latin typeface="Times New Roman" pitchFamily="18" charset="0"/>
              </a:endParaRPr>
            </a:p>
            <a:p>
              <a:endParaRPr lang="en-US" sz="1100">
                <a:latin typeface="Times New Roman" pitchFamily="18" charset="0"/>
              </a:endParaRPr>
            </a:p>
          </p:txBody>
        </p:sp>
        <p:sp>
          <p:nvSpPr>
            <p:cNvPr id="10322" name="AutoShape 82"/>
            <p:cNvSpPr>
              <a:spLocks noChangeArrowheads="1"/>
            </p:cNvSpPr>
            <p:nvPr/>
          </p:nvSpPr>
          <p:spPr bwMode="auto">
            <a:xfrm>
              <a:off x="1980" y="70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23" name="AutoShape 83"/>
            <p:cNvSpPr>
              <a:spLocks noChangeArrowheads="1"/>
            </p:cNvSpPr>
            <p:nvPr/>
          </p:nvSpPr>
          <p:spPr bwMode="auto">
            <a:xfrm>
              <a:off x="2340" y="70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24" name="AutoShape 84"/>
            <p:cNvSpPr>
              <a:spLocks noChangeArrowheads="1"/>
            </p:cNvSpPr>
            <p:nvPr/>
          </p:nvSpPr>
          <p:spPr bwMode="auto">
            <a:xfrm>
              <a:off x="2700" y="70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25" name="AutoShape 85"/>
            <p:cNvSpPr>
              <a:spLocks noChangeArrowheads="1"/>
            </p:cNvSpPr>
            <p:nvPr/>
          </p:nvSpPr>
          <p:spPr bwMode="auto">
            <a:xfrm>
              <a:off x="3060" y="70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26" name="AutoShape 86"/>
            <p:cNvSpPr>
              <a:spLocks noChangeArrowheads="1"/>
            </p:cNvSpPr>
            <p:nvPr/>
          </p:nvSpPr>
          <p:spPr bwMode="auto">
            <a:xfrm>
              <a:off x="1980" y="738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27" name="AutoShape 87"/>
            <p:cNvSpPr>
              <a:spLocks noChangeArrowheads="1"/>
            </p:cNvSpPr>
            <p:nvPr/>
          </p:nvSpPr>
          <p:spPr bwMode="auto">
            <a:xfrm>
              <a:off x="2340" y="738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28" name="AutoShape 88"/>
            <p:cNvSpPr>
              <a:spLocks noChangeArrowheads="1"/>
            </p:cNvSpPr>
            <p:nvPr/>
          </p:nvSpPr>
          <p:spPr bwMode="auto">
            <a:xfrm>
              <a:off x="2700" y="738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29" name="AutoShape 89"/>
            <p:cNvSpPr>
              <a:spLocks noChangeArrowheads="1"/>
            </p:cNvSpPr>
            <p:nvPr/>
          </p:nvSpPr>
          <p:spPr bwMode="auto">
            <a:xfrm>
              <a:off x="3060" y="738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30" name="AutoShape 90"/>
            <p:cNvSpPr>
              <a:spLocks noChangeArrowheads="1"/>
            </p:cNvSpPr>
            <p:nvPr/>
          </p:nvSpPr>
          <p:spPr bwMode="auto">
            <a:xfrm>
              <a:off x="1980" y="88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31" name="AutoShape 91"/>
            <p:cNvSpPr>
              <a:spLocks noChangeArrowheads="1"/>
            </p:cNvSpPr>
            <p:nvPr/>
          </p:nvSpPr>
          <p:spPr bwMode="auto">
            <a:xfrm>
              <a:off x="2340" y="88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32" name="AutoShape 92"/>
            <p:cNvSpPr>
              <a:spLocks noChangeArrowheads="1"/>
            </p:cNvSpPr>
            <p:nvPr/>
          </p:nvSpPr>
          <p:spPr bwMode="auto">
            <a:xfrm>
              <a:off x="2700" y="88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33" name="AutoShape 93"/>
            <p:cNvSpPr>
              <a:spLocks noChangeArrowheads="1"/>
            </p:cNvSpPr>
            <p:nvPr/>
          </p:nvSpPr>
          <p:spPr bwMode="auto">
            <a:xfrm>
              <a:off x="3060" y="88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34" name="AutoShape 94"/>
            <p:cNvSpPr>
              <a:spLocks noChangeArrowheads="1"/>
            </p:cNvSpPr>
            <p:nvPr/>
          </p:nvSpPr>
          <p:spPr bwMode="auto">
            <a:xfrm>
              <a:off x="1980" y="918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35" name="AutoShape 95"/>
            <p:cNvSpPr>
              <a:spLocks noChangeArrowheads="1"/>
            </p:cNvSpPr>
            <p:nvPr/>
          </p:nvSpPr>
          <p:spPr bwMode="auto">
            <a:xfrm>
              <a:off x="2340" y="918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36" name="AutoShape 96"/>
            <p:cNvSpPr>
              <a:spLocks noChangeArrowheads="1"/>
            </p:cNvSpPr>
            <p:nvPr/>
          </p:nvSpPr>
          <p:spPr bwMode="auto">
            <a:xfrm>
              <a:off x="2700" y="918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37" name="AutoShape 97"/>
            <p:cNvSpPr>
              <a:spLocks noChangeArrowheads="1"/>
            </p:cNvSpPr>
            <p:nvPr/>
          </p:nvSpPr>
          <p:spPr bwMode="auto">
            <a:xfrm>
              <a:off x="3060" y="918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38" name="AutoShape 98"/>
            <p:cNvSpPr>
              <a:spLocks noChangeArrowheads="1"/>
            </p:cNvSpPr>
            <p:nvPr/>
          </p:nvSpPr>
          <p:spPr bwMode="auto">
            <a:xfrm>
              <a:off x="8640" y="70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39" name="AutoShape 99"/>
            <p:cNvSpPr>
              <a:spLocks noChangeArrowheads="1"/>
            </p:cNvSpPr>
            <p:nvPr/>
          </p:nvSpPr>
          <p:spPr bwMode="auto">
            <a:xfrm>
              <a:off x="9000" y="70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40" name="AutoShape 100"/>
            <p:cNvSpPr>
              <a:spLocks noChangeArrowheads="1"/>
            </p:cNvSpPr>
            <p:nvPr/>
          </p:nvSpPr>
          <p:spPr bwMode="auto">
            <a:xfrm>
              <a:off x="9360" y="70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41" name="AutoShape 101"/>
            <p:cNvSpPr>
              <a:spLocks noChangeArrowheads="1"/>
            </p:cNvSpPr>
            <p:nvPr/>
          </p:nvSpPr>
          <p:spPr bwMode="auto">
            <a:xfrm>
              <a:off x="9720" y="70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42" name="AutoShape 102"/>
            <p:cNvSpPr>
              <a:spLocks noChangeArrowheads="1"/>
            </p:cNvSpPr>
            <p:nvPr/>
          </p:nvSpPr>
          <p:spPr bwMode="auto">
            <a:xfrm>
              <a:off x="8640" y="738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43" name="AutoShape 103"/>
            <p:cNvSpPr>
              <a:spLocks noChangeArrowheads="1"/>
            </p:cNvSpPr>
            <p:nvPr/>
          </p:nvSpPr>
          <p:spPr bwMode="auto">
            <a:xfrm>
              <a:off x="9000" y="738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44" name="AutoShape 104"/>
            <p:cNvSpPr>
              <a:spLocks noChangeArrowheads="1"/>
            </p:cNvSpPr>
            <p:nvPr/>
          </p:nvSpPr>
          <p:spPr bwMode="auto">
            <a:xfrm>
              <a:off x="9360" y="738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45" name="AutoShape 105"/>
            <p:cNvSpPr>
              <a:spLocks noChangeArrowheads="1"/>
            </p:cNvSpPr>
            <p:nvPr/>
          </p:nvSpPr>
          <p:spPr bwMode="auto">
            <a:xfrm>
              <a:off x="9720" y="738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46" name="AutoShape 106"/>
            <p:cNvSpPr>
              <a:spLocks noChangeArrowheads="1"/>
            </p:cNvSpPr>
            <p:nvPr/>
          </p:nvSpPr>
          <p:spPr bwMode="auto">
            <a:xfrm>
              <a:off x="8640" y="88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47" name="AutoShape 107"/>
            <p:cNvSpPr>
              <a:spLocks noChangeArrowheads="1"/>
            </p:cNvSpPr>
            <p:nvPr/>
          </p:nvSpPr>
          <p:spPr bwMode="auto">
            <a:xfrm>
              <a:off x="9000" y="88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48" name="AutoShape 108"/>
            <p:cNvSpPr>
              <a:spLocks noChangeArrowheads="1"/>
            </p:cNvSpPr>
            <p:nvPr/>
          </p:nvSpPr>
          <p:spPr bwMode="auto">
            <a:xfrm>
              <a:off x="9360" y="88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49" name="AutoShape 109"/>
            <p:cNvSpPr>
              <a:spLocks noChangeArrowheads="1"/>
            </p:cNvSpPr>
            <p:nvPr/>
          </p:nvSpPr>
          <p:spPr bwMode="auto">
            <a:xfrm>
              <a:off x="9720" y="88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50" name="AutoShape 110"/>
            <p:cNvSpPr>
              <a:spLocks noChangeArrowheads="1"/>
            </p:cNvSpPr>
            <p:nvPr/>
          </p:nvSpPr>
          <p:spPr bwMode="auto">
            <a:xfrm>
              <a:off x="8640" y="918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51" name="AutoShape 111"/>
            <p:cNvSpPr>
              <a:spLocks noChangeArrowheads="1"/>
            </p:cNvSpPr>
            <p:nvPr/>
          </p:nvSpPr>
          <p:spPr bwMode="auto">
            <a:xfrm>
              <a:off x="9000" y="918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52" name="AutoShape 112"/>
            <p:cNvSpPr>
              <a:spLocks noChangeArrowheads="1"/>
            </p:cNvSpPr>
            <p:nvPr/>
          </p:nvSpPr>
          <p:spPr bwMode="auto">
            <a:xfrm>
              <a:off x="9360" y="918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53" name="AutoShape 113"/>
            <p:cNvSpPr>
              <a:spLocks noChangeArrowheads="1"/>
            </p:cNvSpPr>
            <p:nvPr/>
          </p:nvSpPr>
          <p:spPr bwMode="auto">
            <a:xfrm>
              <a:off x="9720" y="918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54" name="AutoShape 114"/>
            <p:cNvSpPr>
              <a:spLocks noChangeArrowheads="1"/>
            </p:cNvSpPr>
            <p:nvPr/>
          </p:nvSpPr>
          <p:spPr bwMode="auto">
            <a:xfrm>
              <a:off x="8640" y="558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55" name="AutoShape 115"/>
            <p:cNvSpPr>
              <a:spLocks noChangeArrowheads="1"/>
            </p:cNvSpPr>
            <p:nvPr/>
          </p:nvSpPr>
          <p:spPr bwMode="auto">
            <a:xfrm>
              <a:off x="9000" y="558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56" name="AutoShape 116"/>
            <p:cNvSpPr>
              <a:spLocks noChangeArrowheads="1"/>
            </p:cNvSpPr>
            <p:nvPr/>
          </p:nvSpPr>
          <p:spPr bwMode="auto">
            <a:xfrm>
              <a:off x="9360" y="558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57" name="AutoShape 117"/>
            <p:cNvSpPr>
              <a:spLocks noChangeArrowheads="1"/>
            </p:cNvSpPr>
            <p:nvPr/>
          </p:nvSpPr>
          <p:spPr bwMode="auto">
            <a:xfrm>
              <a:off x="9720" y="558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58" name="AutoShape 118"/>
            <p:cNvSpPr>
              <a:spLocks noChangeArrowheads="1"/>
            </p:cNvSpPr>
            <p:nvPr/>
          </p:nvSpPr>
          <p:spPr bwMode="auto">
            <a:xfrm>
              <a:off x="8640" y="594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59" name="AutoShape 119"/>
            <p:cNvSpPr>
              <a:spLocks noChangeArrowheads="1"/>
            </p:cNvSpPr>
            <p:nvPr/>
          </p:nvSpPr>
          <p:spPr bwMode="auto">
            <a:xfrm>
              <a:off x="9000" y="594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0" name="AutoShape 120"/>
            <p:cNvSpPr>
              <a:spLocks noChangeArrowheads="1"/>
            </p:cNvSpPr>
            <p:nvPr/>
          </p:nvSpPr>
          <p:spPr bwMode="auto">
            <a:xfrm>
              <a:off x="9360" y="594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1" name="AutoShape 121"/>
            <p:cNvSpPr>
              <a:spLocks noChangeArrowheads="1"/>
            </p:cNvSpPr>
            <p:nvPr/>
          </p:nvSpPr>
          <p:spPr bwMode="auto">
            <a:xfrm>
              <a:off x="9720" y="594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2" name="AutoShape 122"/>
            <p:cNvSpPr>
              <a:spLocks noChangeArrowheads="1"/>
            </p:cNvSpPr>
            <p:nvPr/>
          </p:nvSpPr>
          <p:spPr bwMode="auto">
            <a:xfrm>
              <a:off x="1980" y="414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3" name="AutoShape 123"/>
            <p:cNvSpPr>
              <a:spLocks noChangeArrowheads="1"/>
            </p:cNvSpPr>
            <p:nvPr/>
          </p:nvSpPr>
          <p:spPr bwMode="auto">
            <a:xfrm>
              <a:off x="2340" y="414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4" name="AutoShape 124"/>
            <p:cNvSpPr>
              <a:spLocks noChangeArrowheads="1"/>
            </p:cNvSpPr>
            <p:nvPr/>
          </p:nvSpPr>
          <p:spPr bwMode="auto">
            <a:xfrm>
              <a:off x="2700" y="414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5" name="AutoShape 125"/>
            <p:cNvSpPr>
              <a:spLocks noChangeArrowheads="1"/>
            </p:cNvSpPr>
            <p:nvPr/>
          </p:nvSpPr>
          <p:spPr bwMode="auto">
            <a:xfrm>
              <a:off x="3060" y="414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6" name="AutoShape 126"/>
            <p:cNvSpPr>
              <a:spLocks noChangeArrowheads="1"/>
            </p:cNvSpPr>
            <p:nvPr/>
          </p:nvSpPr>
          <p:spPr bwMode="auto">
            <a:xfrm>
              <a:off x="1980" y="450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7" name="AutoShape 127"/>
            <p:cNvSpPr>
              <a:spLocks noChangeArrowheads="1"/>
            </p:cNvSpPr>
            <p:nvPr/>
          </p:nvSpPr>
          <p:spPr bwMode="auto">
            <a:xfrm>
              <a:off x="2340" y="450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8" name="AutoShape 128"/>
            <p:cNvSpPr>
              <a:spLocks noChangeArrowheads="1"/>
            </p:cNvSpPr>
            <p:nvPr/>
          </p:nvSpPr>
          <p:spPr bwMode="auto">
            <a:xfrm>
              <a:off x="2700" y="450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9" name="AutoShape 129"/>
            <p:cNvSpPr>
              <a:spLocks noChangeArrowheads="1"/>
            </p:cNvSpPr>
            <p:nvPr/>
          </p:nvSpPr>
          <p:spPr bwMode="auto">
            <a:xfrm>
              <a:off x="3060" y="450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0" name="AutoShape 130"/>
            <p:cNvSpPr>
              <a:spLocks noChangeArrowheads="1"/>
            </p:cNvSpPr>
            <p:nvPr/>
          </p:nvSpPr>
          <p:spPr bwMode="auto">
            <a:xfrm>
              <a:off x="1980" y="558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1" name="AutoShape 131"/>
            <p:cNvSpPr>
              <a:spLocks noChangeArrowheads="1"/>
            </p:cNvSpPr>
            <p:nvPr/>
          </p:nvSpPr>
          <p:spPr bwMode="auto">
            <a:xfrm>
              <a:off x="2340" y="558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2" name="AutoShape 132"/>
            <p:cNvSpPr>
              <a:spLocks noChangeArrowheads="1"/>
            </p:cNvSpPr>
            <p:nvPr/>
          </p:nvSpPr>
          <p:spPr bwMode="auto">
            <a:xfrm>
              <a:off x="2700" y="558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3" name="AutoShape 133"/>
            <p:cNvSpPr>
              <a:spLocks noChangeArrowheads="1"/>
            </p:cNvSpPr>
            <p:nvPr/>
          </p:nvSpPr>
          <p:spPr bwMode="auto">
            <a:xfrm>
              <a:off x="3060" y="558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4" name="AutoShape 134"/>
            <p:cNvSpPr>
              <a:spLocks noChangeArrowheads="1"/>
            </p:cNvSpPr>
            <p:nvPr/>
          </p:nvSpPr>
          <p:spPr bwMode="auto">
            <a:xfrm>
              <a:off x="1980" y="594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5" name="AutoShape 135"/>
            <p:cNvSpPr>
              <a:spLocks noChangeArrowheads="1"/>
            </p:cNvSpPr>
            <p:nvPr/>
          </p:nvSpPr>
          <p:spPr bwMode="auto">
            <a:xfrm>
              <a:off x="2340" y="594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6" name="AutoShape 136"/>
            <p:cNvSpPr>
              <a:spLocks noChangeArrowheads="1"/>
            </p:cNvSpPr>
            <p:nvPr/>
          </p:nvSpPr>
          <p:spPr bwMode="auto">
            <a:xfrm>
              <a:off x="2700" y="594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7" name="AutoShape 137"/>
            <p:cNvSpPr>
              <a:spLocks noChangeArrowheads="1"/>
            </p:cNvSpPr>
            <p:nvPr/>
          </p:nvSpPr>
          <p:spPr bwMode="auto">
            <a:xfrm>
              <a:off x="3060" y="594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8" name="AutoShape 138"/>
            <p:cNvSpPr>
              <a:spLocks noChangeArrowheads="1"/>
            </p:cNvSpPr>
            <p:nvPr/>
          </p:nvSpPr>
          <p:spPr bwMode="auto">
            <a:xfrm>
              <a:off x="8640" y="414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9" name="AutoShape 139"/>
            <p:cNvSpPr>
              <a:spLocks noChangeArrowheads="1"/>
            </p:cNvSpPr>
            <p:nvPr/>
          </p:nvSpPr>
          <p:spPr bwMode="auto">
            <a:xfrm>
              <a:off x="9000" y="414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0" name="AutoShape 140"/>
            <p:cNvSpPr>
              <a:spLocks noChangeArrowheads="1"/>
            </p:cNvSpPr>
            <p:nvPr/>
          </p:nvSpPr>
          <p:spPr bwMode="auto">
            <a:xfrm>
              <a:off x="9360" y="414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1" name="AutoShape 141"/>
            <p:cNvSpPr>
              <a:spLocks noChangeArrowheads="1"/>
            </p:cNvSpPr>
            <p:nvPr/>
          </p:nvSpPr>
          <p:spPr bwMode="auto">
            <a:xfrm>
              <a:off x="9720" y="414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2" name="AutoShape 142"/>
            <p:cNvSpPr>
              <a:spLocks noChangeArrowheads="1"/>
            </p:cNvSpPr>
            <p:nvPr/>
          </p:nvSpPr>
          <p:spPr bwMode="auto">
            <a:xfrm>
              <a:off x="8640" y="450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3" name="AutoShape 143"/>
            <p:cNvSpPr>
              <a:spLocks noChangeArrowheads="1"/>
            </p:cNvSpPr>
            <p:nvPr/>
          </p:nvSpPr>
          <p:spPr bwMode="auto">
            <a:xfrm>
              <a:off x="9000" y="450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4" name="AutoShape 144"/>
            <p:cNvSpPr>
              <a:spLocks noChangeArrowheads="1"/>
            </p:cNvSpPr>
            <p:nvPr/>
          </p:nvSpPr>
          <p:spPr bwMode="auto">
            <a:xfrm>
              <a:off x="9360" y="450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5" name="AutoShape 145"/>
            <p:cNvSpPr>
              <a:spLocks noChangeArrowheads="1"/>
            </p:cNvSpPr>
            <p:nvPr/>
          </p:nvSpPr>
          <p:spPr bwMode="auto">
            <a:xfrm>
              <a:off x="9720" y="450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6" name="AutoShape 146"/>
            <p:cNvSpPr>
              <a:spLocks noChangeArrowheads="1"/>
            </p:cNvSpPr>
            <p:nvPr/>
          </p:nvSpPr>
          <p:spPr bwMode="auto">
            <a:xfrm>
              <a:off x="5850" y="7095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7" name="AutoShape 147"/>
            <p:cNvSpPr>
              <a:spLocks noChangeArrowheads="1"/>
            </p:cNvSpPr>
            <p:nvPr/>
          </p:nvSpPr>
          <p:spPr bwMode="auto">
            <a:xfrm>
              <a:off x="5850" y="7455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8" name="AutoShape 148"/>
            <p:cNvSpPr>
              <a:spLocks noChangeArrowheads="1"/>
            </p:cNvSpPr>
            <p:nvPr/>
          </p:nvSpPr>
          <p:spPr bwMode="auto">
            <a:xfrm>
              <a:off x="5850" y="7815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9" name="AutoShape 149"/>
            <p:cNvSpPr>
              <a:spLocks noChangeArrowheads="1"/>
            </p:cNvSpPr>
            <p:nvPr/>
          </p:nvSpPr>
          <p:spPr bwMode="auto">
            <a:xfrm>
              <a:off x="5850" y="8175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0" name="AutoShape 150"/>
            <p:cNvSpPr>
              <a:spLocks noChangeArrowheads="1"/>
            </p:cNvSpPr>
            <p:nvPr/>
          </p:nvSpPr>
          <p:spPr bwMode="auto">
            <a:xfrm>
              <a:off x="5850" y="486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1" name="AutoShape 151"/>
            <p:cNvSpPr>
              <a:spLocks noChangeArrowheads="1"/>
            </p:cNvSpPr>
            <p:nvPr/>
          </p:nvSpPr>
          <p:spPr bwMode="auto">
            <a:xfrm>
              <a:off x="5850" y="52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2" name="AutoShape 152"/>
            <p:cNvSpPr>
              <a:spLocks noChangeArrowheads="1"/>
            </p:cNvSpPr>
            <p:nvPr/>
          </p:nvSpPr>
          <p:spPr bwMode="auto">
            <a:xfrm>
              <a:off x="5850" y="558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3" name="AutoShape 153"/>
            <p:cNvSpPr>
              <a:spLocks noChangeArrowheads="1"/>
            </p:cNvSpPr>
            <p:nvPr/>
          </p:nvSpPr>
          <p:spPr bwMode="auto">
            <a:xfrm>
              <a:off x="5850" y="594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4" name="AutoShape 154"/>
            <p:cNvSpPr>
              <a:spLocks noChangeArrowheads="1"/>
            </p:cNvSpPr>
            <p:nvPr/>
          </p:nvSpPr>
          <p:spPr bwMode="auto">
            <a:xfrm>
              <a:off x="6660" y="180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5" name="AutoShape 155"/>
            <p:cNvSpPr>
              <a:spLocks noChangeArrowheads="1"/>
            </p:cNvSpPr>
            <p:nvPr/>
          </p:nvSpPr>
          <p:spPr bwMode="auto">
            <a:xfrm>
              <a:off x="7020" y="180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6" name="AutoShape 156"/>
            <p:cNvSpPr>
              <a:spLocks noChangeArrowheads="1"/>
            </p:cNvSpPr>
            <p:nvPr/>
          </p:nvSpPr>
          <p:spPr bwMode="auto">
            <a:xfrm>
              <a:off x="7380" y="180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7" name="AutoShape 157"/>
            <p:cNvSpPr>
              <a:spLocks noChangeArrowheads="1"/>
            </p:cNvSpPr>
            <p:nvPr/>
          </p:nvSpPr>
          <p:spPr bwMode="auto">
            <a:xfrm>
              <a:off x="7740" y="180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8" name="AutoShape 158"/>
            <p:cNvSpPr>
              <a:spLocks noChangeArrowheads="1"/>
            </p:cNvSpPr>
            <p:nvPr/>
          </p:nvSpPr>
          <p:spPr bwMode="auto">
            <a:xfrm>
              <a:off x="8100" y="180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9" name="AutoShape 159"/>
            <p:cNvSpPr>
              <a:spLocks noChangeArrowheads="1"/>
            </p:cNvSpPr>
            <p:nvPr/>
          </p:nvSpPr>
          <p:spPr bwMode="auto">
            <a:xfrm>
              <a:off x="8460" y="180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0" name="AutoShape 160"/>
            <p:cNvSpPr>
              <a:spLocks noChangeArrowheads="1"/>
            </p:cNvSpPr>
            <p:nvPr/>
          </p:nvSpPr>
          <p:spPr bwMode="auto">
            <a:xfrm>
              <a:off x="8820" y="180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1" name="AutoShape 161"/>
            <p:cNvSpPr>
              <a:spLocks noChangeArrowheads="1"/>
            </p:cNvSpPr>
            <p:nvPr/>
          </p:nvSpPr>
          <p:spPr bwMode="auto">
            <a:xfrm>
              <a:off x="9180" y="180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2" name="AutoShape 162"/>
            <p:cNvSpPr>
              <a:spLocks noChangeArrowheads="1"/>
            </p:cNvSpPr>
            <p:nvPr/>
          </p:nvSpPr>
          <p:spPr bwMode="auto">
            <a:xfrm>
              <a:off x="9540" y="180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3" name="AutoShape 163"/>
            <p:cNvSpPr>
              <a:spLocks noChangeArrowheads="1"/>
            </p:cNvSpPr>
            <p:nvPr/>
          </p:nvSpPr>
          <p:spPr bwMode="auto">
            <a:xfrm>
              <a:off x="2160" y="180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4" name="AutoShape 164"/>
            <p:cNvSpPr>
              <a:spLocks noChangeArrowheads="1"/>
            </p:cNvSpPr>
            <p:nvPr/>
          </p:nvSpPr>
          <p:spPr bwMode="auto">
            <a:xfrm>
              <a:off x="2520" y="180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5" name="AutoShape 165"/>
            <p:cNvSpPr>
              <a:spLocks noChangeArrowheads="1"/>
            </p:cNvSpPr>
            <p:nvPr/>
          </p:nvSpPr>
          <p:spPr bwMode="auto">
            <a:xfrm>
              <a:off x="2880" y="180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6" name="AutoShape 166"/>
            <p:cNvSpPr>
              <a:spLocks noChangeArrowheads="1"/>
            </p:cNvSpPr>
            <p:nvPr/>
          </p:nvSpPr>
          <p:spPr bwMode="auto">
            <a:xfrm>
              <a:off x="3240" y="180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7" name="AutoShape 167"/>
            <p:cNvSpPr>
              <a:spLocks noChangeArrowheads="1"/>
            </p:cNvSpPr>
            <p:nvPr/>
          </p:nvSpPr>
          <p:spPr bwMode="auto">
            <a:xfrm>
              <a:off x="3600" y="180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8" name="AutoShape 168"/>
            <p:cNvSpPr>
              <a:spLocks noChangeArrowheads="1"/>
            </p:cNvSpPr>
            <p:nvPr/>
          </p:nvSpPr>
          <p:spPr bwMode="auto">
            <a:xfrm>
              <a:off x="3960" y="180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9" name="AutoShape 169"/>
            <p:cNvSpPr>
              <a:spLocks noChangeArrowheads="1"/>
            </p:cNvSpPr>
            <p:nvPr/>
          </p:nvSpPr>
          <p:spPr bwMode="auto">
            <a:xfrm>
              <a:off x="4320" y="180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0" name="AutoShape 170"/>
            <p:cNvSpPr>
              <a:spLocks noChangeArrowheads="1"/>
            </p:cNvSpPr>
            <p:nvPr/>
          </p:nvSpPr>
          <p:spPr bwMode="auto">
            <a:xfrm>
              <a:off x="4680" y="180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1" name="AutoShape 171"/>
            <p:cNvSpPr>
              <a:spLocks noChangeArrowheads="1"/>
            </p:cNvSpPr>
            <p:nvPr/>
          </p:nvSpPr>
          <p:spPr bwMode="auto">
            <a:xfrm>
              <a:off x="5040" y="180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2" name="AutoShape 172"/>
            <p:cNvSpPr>
              <a:spLocks noChangeArrowheads="1"/>
            </p:cNvSpPr>
            <p:nvPr/>
          </p:nvSpPr>
          <p:spPr bwMode="auto">
            <a:xfrm>
              <a:off x="2160" y="216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3" name="AutoShape 173"/>
            <p:cNvSpPr>
              <a:spLocks noChangeArrowheads="1"/>
            </p:cNvSpPr>
            <p:nvPr/>
          </p:nvSpPr>
          <p:spPr bwMode="auto">
            <a:xfrm>
              <a:off x="2160" y="25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4" name="AutoShape 174"/>
            <p:cNvSpPr>
              <a:spLocks noChangeArrowheads="1"/>
            </p:cNvSpPr>
            <p:nvPr/>
          </p:nvSpPr>
          <p:spPr bwMode="auto">
            <a:xfrm>
              <a:off x="4320" y="216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5" name="AutoShape 175"/>
            <p:cNvSpPr>
              <a:spLocks noChangeArrowheads="1"/>
            </p:cNvSpPr>
            <p:nvPr/>
          </p:nvSpPr>
          <p:spPr bwMode="auto">
            <a:xfrm>
              <a:off x="4320" y="25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6" name="AutoShape 176"/>
            <p:cNvSpPr>
              <a:spLocks noChangeArrowheads="1"/>
            </p:cNvSpPr>
            <p:nvPr/>
          </p:nvSpPr>
          <p:spPr bwMode="auto">
            <a:xfrm>
              <a:off x="4680" y="216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7" name="AutoShape 177"/>
            <p:cNvSpPr>
              <a:spLocks noChangeArrowheads="1"/>
            </p:cNvSpPr>
            <p:nvPr/>
          </p:nvSpPr>
          <p:spPr bwMode="auto">
            <a:xfrm>
              <a:off x="4680" y="25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8" name="AutoShape 178"/>
            <p:cNvSpPr>
              <a:spLocks noChangeArrowheads="1"/>
            </p:cNvSpPr>
            <p:nvPr/>
          </p:nvSpPr>
          <p:spPr bwMode="auto">
            <a:xfrm>
              <a:off x="5040" y="216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9" name="AutoShape 179"/>
            <p:cNvSpPr>
              <a:spLocks noChangeArrowheads="1"/>
            </p:cNvSpPr>
            <p:nvPr/>
          </p:nvSpPr>
          <p:spPr bwMode="auto">
            <a:xfrm>
              <a:off x="5040" y="25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0" name="AutoShape 180"/>
            <p:cNvSpPr>
              <a:spLocks noChangeArrowheads="1"/>
            </p:cNvSpPr>
            <p:nvPr/>
          </p:nvSpPr>
          <p:spPr bwMode="auto">
            <a:xfrm>
              <a:off x="6660" y="216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1" name="AutoShape 181"/>
            <p:cNvSpPr>
              <a:spLocks noChangeArrowheads="1"/>
            </p:cNvSpPr>
            <p:nvPr/>
          </p:nvSpPr>
          <p:spPr bwMode="auto">
            <a:xfrm>
              <a:off x="6660" y="25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2" name="AutoShape 182"/>
            <p:cNvSpPr>
              <a:spLocks noChangeArrowheads="1"/>
            </p:cNvSpPr>
            <p:nvPr/>
          </p:nvSpPr>
          <p:spPr bwMode="auto">
            <a:xfrm>
              <a:off x="7020" y="216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3" name="AutoShape 183"/>
            <p:cNvSpPr>
              <a:spLocks noChangeArrowheads="1"/>
            </p:cNvSpPr>
            <p:nvPr/>
          </p:nvSpPr>
          <p:spPr bwMode="auto">
            <a:xfrm>
              <a:off x="7020" y="25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4" name="AutoShape 184"/>
            <p:cNvSpPr>
              <a:spLocks noChangeArrowheads="1"/>
            </p:cNvSpPr>
            <p:nvPr/>
          </p:nvSpPr>
          <p:spPr bwMode="auto">
            <a:xfrm>
              <a:off x="9180" y="216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5" name="AutoShape 185"/>
            <p:cNvSpPr>
              <a:spLocks noChangeArrowheads="1"/>
            </p:cNvSpPr>
            <p:nvPr/>
          </p:nvSpPr>
          <p:spPr bwMode="auto">
            <a:xfrm>
              <a:off x="9180" y="25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6" name="AutoShape 186"/>
            <p:cNvSpPr>
              <a:spLocks noChangeArrowheads="1"/>
            </p:cNvSpPr>
            <p:nvPr/>
          </p:nvSpPr>
          <p:spPr bwMode="auto">
            <a:xfrm>
              <a:off x="9540" y="216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7" name="AutoShape 187"/>
            <p:cNvSpPr>
              <a:spLocks noChangeArrowheads="1"/>
            </p:cNvSpPr>
            <p:nvPr/>
          </p:nvSpPr>
          <p:spPr bwMode="auto">
            <a:xfrm>
              <a:off x="9540" y="25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8" name="Line 188"/>
            <p:cNvSpPr>
              <a:spLocks noChangeShapeType="1"/>
            </p:cNvSpPr>
            <p:nvPr/>
          </p:nvSpPr>
          <p:spPr bwMode="auto">
            <a:xfrm>
              <a:off x="5400" y="1620"/>
              <a:ext cx="10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9" name="Line 189"/>
            <p:cNvSpPr>
              <a:spLocks noChangeShapeType="1"/>
            </p:cNvSpPr>
            <p:nvPr/>
          </p:nvSpPr>
          <p:spPr bwMode="auto">
            <a:xfrm>
              <a:off x="1800" y="2880"/>
              <a:ext cx="0" cy="10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0" name="Line 190"/>
            <p:cNvSpPr>
              <a:spLocks noChangeShapeType="1"/>
            </p:cNvSpPr>
            <p:nvPr/>
          </p:nvSpPr>
          <p:spPr bwMode="auto">
            <a:xfrm>
              <a:off x="10080" y="2880"/>
              <a:ext cx="0" cy="10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1" name="AutoShape 191"/>
            <p:cNvSpPr>
              <a:spLocks noChangeArrowheads="1"/>
            </p:cNvSpPr>
            <p:nvPr/>
          </p:nvSpPr>
          <p:spPr bwMode="auto">
            <a:xfrm>
              <a:off x="2880" y="25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2" name="AutoShape 192"/>
            <p:cNvSpPr>
              <a:spLocks noChangeArrowheads="1"/>
            </p:cNvSpPr>
            <p:nvPr/>
          </p:nvSpPr>
          <p:spPr bwMode="auto">
            <a:xfrm>
              <a:off x="3240" y="25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3" name="AutoShape 193"/>
            <p:cNvSpPr>
              <a:spLocks noChangeArrowheads="1"/>
            </p:cNvSpPr>
            <p:nvPr/>
          </p:nvSpPr>
          <p:spPr bwMode="auto">
            <a:xfrm>
              <a:off x="3600" y="25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4" name="AutoShape 194"/>
            <p:cNvSpPr>
              <a:spLocks noChangeArrowheads="1"/>
            </p:cNvSpPr>
            <p:nvPr/>
          </p:nvSpPr>
          <p:spPr bwMode="auto">
            <a:xfrm>
              <a:off x="7560" y="25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5" name="AutoShape 195"/>
            <p:cNvSpPr>
              <a:spLocks noChangeArrowheads="1"/>
            </p:cNvSpPr>
            <p:nvPr/>
          </p:nvSpPr>
          <p:spPr bwMode="auto">
            <a:xfrm>
              <a:off x="7920" y="25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6" name="AutoShape 196"/>
            <p:cNvSpPr>
              <a:spLocks noChangeArrowheads="1"/>
            </p:cNvSpPr>
            <p:nvPr/>
          </p:nvSpPr>
          <p:spPr bwMode="auto">
            <a:xfrm>
              <a:off x="8280" y="2520"/>
              <a:ext cx="180" cy="18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437" name="Text Box 197"/>
          <p:cNvSpPr txBox="1">
            <a:spLocks noChangeArrowheads="1"/>
          </p:cNvSpPr>
          <p:nvPr/>
        </p:nvSpPr>
        <p:spPr bwMode="auto">
          <a:xfrm>
            <a:off x="381000" y="228600"/>
            <a:ext cx="8001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>
                <a:solidFill>
                  <a:schemeClr val="accent2"/>
                </a:solidFill>
                <a:latin typeface="Times New Roman" pitchFamily="18" charset="0"/>
              </a:rPr>
              <a:t>    </a:t>
            </a:r>
            <a:r>
              <a:rPr lang="en-US" sz="2800" b="1">
                <a:solidFill>
                  <a:schemeClr val="accent2"/>
                </a:solidFill>
                <a:cs typeface="Arial" pitchFamily="34" charset="0"/>
              </a:rPr>
              <a:t>Konsep tata ruang tambak rekayasa ekologi</a:t>
            </a:r>
            <a:r>
              <a:rPr lang="en-US" sz="3200" b="1">
                <a:solidFill>
                  <a:schemeClr val="accent2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0438" name="Text Box 198"/>
          <p:cNvSpPr txBox="1">
            <a:spLocks noChangeArrowheads="1"/>
          </p:cNvSpPr>
          <p:nvPr/>
        </p:nvSpPr>
        <p:spPr bwMode="auto">
          <a:xfrm>
            <a:off x="6248400" y="1066800"/>
            <a:ext cx="24384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en-US" sz="1600">
              <a:cs typeface="Arial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1600">
                <a:cs typeface="Arial" pitchFamily="34" charset="0"/>
              </a:rPr>
              <a:t>Keterangan :</a:t>
            </a:r>
            <a:endParaRPr lang="en-US" sz="160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1600">
                <a:cs typeface="Arial" pitchFamily="34" charset="0"/>
              </a:rPr>
              <a:t>= Pintu air              pembuangan</a:t>
            </a:r>
            <a:endParaRPr lang="en-US" sz="160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1600">
                <a:cs typeface="Arial" pitchFamily="34" charset="0"/>
              </a:rPr>
              <a:t> = Pintu air pemasukan</a:t>
            </a:r>
            <a:endParaRPr lang="en-US" sz="160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1600">
                <a:cs typeface="Arial" pitchFamily="34" charset="0"/>
              </a:rPr>
              <a:t> = Mangrove  (60 %)</a:t>
            </a:r>
            <a:endParaRPr lang="en-US" sz="1600">
              <a:latin typeface="Times New Roman" pitchFamily="18" charset="0"/>
            </a:endParaRPr>
          </a:p>
        </p:txBody>
      </p:sp>
      <p:grpSp>
        <p:nvGrpSpPr>
          <p:cNvPr id="10439" name="Group 199"/>
          <p:cNvGrpSpPr>
            <a:grpSpLocks/>
          </p:cNvGrpSpPr>
          <p:nvPr/>
        </p:nvGrpSpPr>
        <p:grpSpPr bwMode="auto">
          <a:xfrm>
            <a:off x="5715000" y="1905000"/>
            <a:ext cx="457200" cy="1371600"/>
            <a:chOff x="2050" y="13350"/>
            <a:chExt cx="243" cy="1030"/>
          </a:xfrm>
        </p:grpSpPr>
        <p:sp>
          <p:nvSpPr>
            <p:cNvPr id="10440" name="Rectangle 200" descr="Light upward diagonal"/>
            <p:cNvSpPr>
              <a:spLocks noChangeArrowheads="1"/>
            </p:cNvSpPr>
            <p:nvPr/>
          </p:nvSpPr>
          <p:spPr bwMode="auto">
            <a:xfrm>
              <a:off x="2090" y="13350"/>
              <a:ext cx="180" cy="180"/>
            </a:xfrm>
            <a:prstGeom prst="rect">
              <a:avLst/>
            </a:prstGeom>
            <a:pattFill prst="ltUpDiag">
              <a:fgClr>
                <a:srgbClr val="000000"/>
              </a:fgClr>
              <a:bgClr>
                <a:srgbClr val="FFFFFF"/>
              </a:bgClr>
            </a:patt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1" name="Line 201"/>
            <p:cNvSpPr>
              <a:spLocks noChangeShapeType="1"/>
            </p:cNvSpPr>
            <p:nvPr/>
          </p:nvSpPr>
          <p:spPr bwMode="auto">
            <a:xfrm>
              <a:off x="2110" y="13748"/>
              <a:ext cx="18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2" name="Line 202"/>
            <p:cNvSpPr>
              <a:spLocks noChangeShapeType="1"/>
            </p:cNvSpPr>
            <p:nvPr/>
          </p:nvSpPr>
          <p:spPr bwMode="auto">
            <a:xfrm>
              <a:off x="2110" y="13928"/>
              <a:ext cx="1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3" name="AutoShape 203"/>
            <p:cNvSpPr>
              <a:spLocks noChangeArrowheads="1"/>
            </p:cNvSpPr>
            <p:nvPr/>
          </p:nvSpPr>
          <p:spPr bwMode="auto">
            <a:xfrm>
              <a:off x="2050" y="14110"/>
              <a:ext cx="223" cy="270"/>
            </a:xfrm>
            <a:prstGeom prst="irregularSeal1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444" name="Rectangle 204"/>
          <p:cNvSpPr>
            <a:spLocks noChangeArrowheads="1"/>
          </p:cNvSpPr>
          <p:nvPr/>
        </p:nvSpPr>
        <p:spPr bwMode="auto">
          <a:xfrm>
            <a:off x="5562600" y="3810000"/>
            <a:ext cx="35814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200" b="1">
                <a:cs typeface="Arial" pitchFamily="34" charset="0"/>
              </a:rPr>
              <a:t>ST1    = Saluran tandon  tersier            </a:t>
            </a:r>
            <a:endParaRPr lang="en-US" sz="12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1200" b="1">
                <a:cs typeface="Arial" pitchFamily="34" charset="0"/>
              </a:rPr>
              <a:t> ST2    = Saluran tandon sekunder</a:t>
            </a:r>
            <a:endParaRPr lang="en-US" sz="1200" b="1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1200" b="1">
                <a:cs typeface="Arial" pitchFamily="34" charset="0"/>
              </a:rPr>
              <a:t>PB 1-8 = Petak budidaya udang</a:t>
            </a:r>
          </a:p>
        </p:txBody>
      </p:sp>
      <p:sp>
        <p:nvSpPr>
          <p:cNvPr id="10445" name="AutoShape 205"/>
          <p:cNvSpPr>
            <a:spLocks/>
          </p:cNvSpPr>
          <p:nvPr/>
        </p:nvSpPr>
        <p:spPr bwMode="auto">
          <a:xfrm>
            <a:off x="8077200" y="3962400"/>
            <a:ext cx="357188" cy="565150"/>
          </a:xfrm>
          <a:prstGeom prst="rightBrace">
            <a:avLst>
              <a:gd name="adj1" fmla="val 13185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en-US" sz="2400" b="1">
              <a:latin typeface="Times New Roman" pitchFamily="18" charset="0"/>
            </a:endParaRPr>
          </a:p>
        </p:txBody>
      </p:sp>
      <p:sp>
        <p:nvSpPr>
          <p:cNvPr id="10446" name="Text Box 206"/>
          <p:cNvSpPr txBox="1">
            <a:spLocks noChangeArrowheads="1"/>
          </p:cNvSpPr>
          <p:nvPr/>
        </p:nvSpPr>
        <p:spPr bwMode="auto">
          <a:xfrm>
            <a:off x="8382000" y="4114800"/>
            <a:ext cx="762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400" b="1">
                <a:latin typeface="Times New Roman" pitchFamily="18" charset="0"/>
              </a:rPr>
              <a:t>40%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Model lay out Tam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76200"/>
            <a:ext cx="8305800" cy="6705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tandonisasi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685800"/>
            <a:ext cx="5246688" cy="5446713"/>
          </a:xfrm>
          <a:prstGeom prst="rect">
            <a:avLst/>
          </a:prstGeom>
          <a:noFill/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2286000" y="304800"/>
            <a:ext cx="510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chemeClr val="accent2"/>
                </a:solidFill>
                <a:latin typeface="Times New Roman" pitchFamily="18" charset="0"/>
              </a:rPr>
              <a:t>Sistem Tandonisasi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304800" y="5818188"/>
            <a:ext cx="8839200" cy="119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en-US">
                <a:latin typeface="Stylus BT"/>
                <a:cs typeface="Times New Roman" pitchFamily="18" charset="0"/>
              </a:rPr>
              <a:t>Keterangan :  Luas seluruh petak T</a:t>
            </a:r>
            <a:r>
              <a:rPr lang="en-US" baseline="-30000">
                <a:latin typeface="Stylus BT"/>
                <a:cs typeface="Times New Roman" pitchFamily="18" charset="0"/>
              </a:rPr>
              <a:t>1</a:t>
            </a:r>
            <a:r>
              <a:rPr lang="en-US">
                <a:latin typeface="Stylus BT"/>
                <a:cs typeface="Times New Roman" pitchFamily="18" charset="0"/>
              </a:rPr>
              <a:t>, T</a:t>
            </a:r>
            <a:r>
              <a:rPr lang="en-US" baseline="-30000">
                <a:latin typeface="Stylus BT"/>
                <a:cs typeface="Times New Roman" pitchFamily="18" charset="0"/>
              </a:rPr>
              <a:t>2</a:t>
            </a:r>
            <a:r>
              <a:rPr lang="en-US">
                <a:latin typeface="Stylus BT"/>
                <a:cs typeface="Times New Roman" pitchFamily="18" charset="0"/>
              </a:rPr>
              <a:t> dan T</a:t>
            </a:r>
            <a:r>
              <a:rPr lang="en-US" baseline="-30000">
                <a:latin typeface="Stylus BT"/>
                <a:cs typeface="Times New Roman" pitchFamily="18" charset="0"/>
              </a:rPr>
              <a:t>3</a:t>
            </a:r>
            <a:r>
              <a:rPr lang="en-US">
                <a:latin typeface="Stylus BT"/>
                <a:cs typeface="Times New Roman" pitchFamily="18" charset="0"/>
              </a:rPr>
              <a:t> adalah 30 % dari 2 ha atau 0,6 ha</a:t>
            </a:r>
          </a:p>
          <a:p>
            <a:pPr algn="just" eaLnBrk="1" hangingPunct="1">
              <a:spcBef>
                <a:spcPct val="50000"/>
              </a:spcBef>
            </a:pPr>
            <a:r>
              <a:rPr lang="en-US" b="1">
                <a:latin typeface="Stylus BT"/>
                <a:cs typeface="Times New Roman" pitchFamily="18" charset="0"/>
              </a:rPr>
              <a:t>                  </a:t>
            </a:r>
            <a:r>
              <a:rPr lang="en-US">
                <a:latin typeface="Stylus BT"/>
                <a:cs typeface="Times New Roman" pitchFamily="18" charset="0"/>
              </a:rPr>
              <a:t>Luas masing-masing petak budidaya (PB</a:t>
            </a:r>
            <a:r>
              <a:rPr lang="en-US" baseline="-30000">
                <a:latin typeface="Stylus BT"/>
                <a:cs typeface="Times New Roman" pitchFamily="18" charset="0"/>
              </a:rPr>
              <a:t>1</a:t>
            </a:r>
            <a:r>
              <a:rPr lang="en-US">
                <a:latin typeface="Stylus BT"/>
                <a:cs typeface="Times New Roman" pitchFamily="18" charset="0"/>
              </a:rPr>
              <a:t>/PB</a:t>
            </a:r>
            <a:r>
              <a:rPr lang="en-US" baseline="-30000">
                <a:latin typeface="Stylus BT"/>
                <a:cs typeface="Times New Roman" pitchFamily="18" charset="0"/>
              </a:rPr>
              <a:t>2</a:t>
            </a:r>
            <a:r>
              <a:rPr lang="en-US">
                <a:latin typeface="Stylus BT"/>
                <a:cs typeface="Times New Roman" pitchFamily="18" charset="0"/>
              </a:rPr>
              <a:t>/PB</a:t>
            </a:r>
            <a:r>
              <a:rPr lang="en-US" baseline="-30000">
                <a:latin typeface="Stylus BT"/>
                <a:cs typeface="Times New Roman" pitchFamily="18" charset="0"/>
              </a:rPr>
              <a:t>3</a:t>
            </a:r>
            <a:r>
              <a:rPr lang="en-US">
                <a:latin typeface="Stylus BT"/>
                <a:cs typeface="Times New Roman" pitchFamily="18" charset="0"/>
              </a:rPr>
              <a:t>/PB</a:t>
            </a:r>
            <a:r>
              <a:rPr lang="en-US" baseline="-30000">
                <a:latin typeface="Stylus BT"/>
                <a:cs typeface="Times New Roman" pitchFamily="18" charset="0"/>
              </a:rPr>
              <a:t>4</a:t>
            </a:r>
            <a:r>
              <a:rPr lang="en-US">
                <a:latin typeface="Stylus BT"/>
                <a:cs typeface="Times New Roman" pitchFamily="18" charset="0"/>
              </a:rPr>
              <a:t>) adalah 0,35 ha</a:t>
            </a:r>
            <a:endParaRPr lang="en-US" b="1">
              <a:latin typeface="Stylus BT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Tandonisas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8686800" cy="647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0"/>
            <a:ext cx="6934200" cy="304800"/>
          </a:xfrm>
          <a:solidFill>
            <a:srgbClr val="FFCCFF"/>
          </a:solidFill>
        </p:spPr>
        <p:txBody>
          <a:bodyPr/>
          <a:lstStyle/>
          <a:p>
            <a:r>
              <a:rPr lang="en-US" sz="1800" b="1">
                <a:solidFill>
                  <a:srgbClr val="000066"/>
                </a:solidFill>
              </a:rPr>
              <a:t>ALOKASI RUANG KAWASAN PERTAMBAKAN</a:t>
            </a:r>
          </a:p>
        </p:txBody>
      </p:sp>
      <p:graphicFrame>
        <p:nvGraphicFramePr>
          <p:cNvPr id="14339" name="Object 3"/>
          <p:cNvGraphicFramePr>
            <a:graphicFrameLocks noChangeAspect="1"/>
          </p:cNvGraphicFramePr>
          <p:nvPr/>
        </p:nvGraphicFramePr>
        <p:xfrm>
          <a:off x="304800" y="228600"/>
          <a:ext cx="8686800" cy="6477000"/>
        </p:xfrm>
        <a:graphic>
          <a:graphicData uri="http://schemas.openxmlformats.org/presentationml/2006/ole">
            <p:oleObj spid="_x0000_s14339" name="Slide" r:id="rId3" imgW="4572000" imgH="3429000" progId="PowerPoint.Slide.8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</TotalTime>
  <Words>809</Words>
  <Application>Microsoft PowerPoint</Application>
  <PresentationFormat>On-screen Show (4:3)</PresentationFormat>
  <Paragraphs>500</Paragraphs>
  <Slides>38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51" baseType="lpstr">
      <vt:lpstr>Arial</vt:lpstr>
      <vt:lpstr>Impact</vt:lpstr>
      <vt:lpstr>Times New Roman</vt:lpstr>
      <vt:lpstr>Stylus BT</vt:lpstr>
      <vt:lpstr>Garamond</vt:lpstr>
      <vt:lpstr>Tahoma</vt:lpstr>
      <vt:lpstr>Symbol</vt:lpstr>
      <vt:lpstr>Arial Narrow</vt:lpstr>
      <vt:lpstr>Verdana</vt:lpstr>
      <vt:lpstr>Arial Black</vt:lpstr>
      <vt:lpstr>Default Design</vt:lpstr>
      <vt:lpstr>Microsoft PowerPoint Slide</vt:lpstr>
      <vt:lpstr>Microsoft Office Excel 97-2003 Worksheet</vt:lpstr>
      <vt:lpstr>Slide 1</vt:lpstr>
      <vt:lpstr>TAMBAK INTENSIF</vt:lpstr>
      <vt:lpstr>Slide 3</vt:lpstr>
      <vt:lpstr>Slide 4</vt:lpstr>
      <vt:lpstr>Slide 5</vt:lpstr>
      <vt:lpstr>Slide 6</vt:lpstr>
      <vt:lpstr>Slide 7</vt:lpstr>
      <vt:lpstr>Slide 8</vt:lpstr>
      <vt:lpstr>ALOKASI RUANG KAWASAN PERTAMBAKAN</vt:lpstr>
      <vt:lpstr>RESIRKULASI SEMI TERTUTUP TAMBAK SILVOFISHERY</vt:lpstr>
      <vt:lpstr>Sistem Pengelolaan Air</vt:lpstr>
      <vt:lpstr>Denah Produksi Pond Site PT. CP Bahari</vt:lpstr>
      <vt:lpstr>Slide 13</vt:lpstr>
      <vt:lpstr>Slide 14</vt:lpstr>
      <vt:lpstr>Slide 15</vt:lpstr>
      <vt:lpstr>Slide 16</vt:lpstr>
      <vt:lpstr>TEKNOLOGI BUDIDAYA UDANG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SISTEM RESIRKULASI TERTUTUP</vt:lpstr>
      <vt:lpstr>Slide 26</vt:lpstr>
      <vt:lpstr>Slide 27</vt:lpstr>
      <vt:lpstr>Slide 28</vt:lpstr>
      <vt:lpstr> Fasilitasi Kultur Bakteri Pengurai</vt:lpstr>
      <vt:lpstr>Slide 30</vt:lpstr>
      <vt:lpstr>Formulasi kultur bakteri</vt:lpstr>
      <vt:lpstr>Bak kultur bakteri pengurai</vt:lpstr>
      <vt:lpstr>Slide 33</vt:lpstr>
      <vt:lpstr>Aplikasi </vt:lpstr>
      <vt:lpstr>Slide 35</vt:lpstr>
      <vt:lpstr>Pipa aerasi bawah</vt:lpstr>
      <vt:lpstr>Slide 37</vt:lpstr>
      <vt:lpstr>Kombinasi aerasi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hepi_hape</dc:creator>
  <cp:lastModifiedBy>Arief Happy R</cp:lastModifiedBy>
  <cp:revision>25</cp:revision>
  <cp:lastPrinted>1601-01-01T00:00:00Z</cp:lastPrinted>
  <dcterms:created xsi:type="dcterms:W3CDTF">1601-01-01T00:00:00Z</dcterms:created>
  <dcterms:modified xsi:type="dcterms:W3CDTF">2011-11-07T10:16:43Z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